
<file path=[Content_Types].xml><?xml version="1.0" encoding="utf-8"?>
<Types xmlns="http://schemas.openxmlformats.org/package/2006/content-types">
  <Default Extension="1" ContentType="image/jpeg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9" r:id="rId2"/>
    <p:sldId id="260" r:id="rId3"/>
    <p:sldId id="257" r:id="rId4"/>
    <p:sldId id="261" r:id="rId5"/>
    <p:sldId id="294" r:id="rId6"/>
    <p:sldId id="263" r:id="rId7"/>
    <p:sldId id="285" r:id="rId8"/>
    <p:sldId id="288" r:id="rId9"/>
    <p:sldId id="287" r:id="rId10"/>
    <p:sldId id="275" r:id="rId11"/>
    <p:sldId id="264" r:id="rId12"/>
    <p:sldId id="271" r:id="rId13"/>
    <p:sldId id="265" r:id="rId14"/>
    <p:sldId id="266" r:id="rId15"/>
    <p:sldId id="273" r:id="rId16"/>
    <p:sldId id="291" r:id="rId17"/>
    <p:sldId id="302" r:id="rId18"/>
    <p:sldId id="299" r:id="rId19"/>
    <p:sldId id="300" r:id="rId20"/>
    <p:sldId id="301" r:id="rId21"/>
    <p:sldId id="298" r:id="rId22"/>
    <p:sldId id="292" r:id="rId23"/>
    <p:sldId id="276" r:id="rId24"/>
    <p:sldId id="295" r:id="rId25"/>
    <p:sldId id="289" r:id="rId26"/>
    <p:sldId id="290" r:id="rId27"/>
    <p:sldId id="293" r:id="rId28"/>
    <p:sldId id="272" r:id="rId29"/>
    <p:sldId id="270" r:id="rId30"/>
    <p:sldId id="274" r:id="rId31"/>
    <p:sldId id="286" r:id="rId32"/>
    <p:sldId id="278" r:id="rId33"/>
    <p:sldId id="284" r:id="rId34"/>
    <p:sldId id="279" r:id="rId35"/>
    <p:sldId id="280" r:id="rId36"/>
    <p:sldId id="282" r:id="rId37"/>
    <p:sldId id="281" r:id="rId38"/>
    <p:sldId id="283" r:id="rId39"/>
    <p:sldId id="277" r:id="rId40"/>
    <p:sldId id="297" r:id="rId41"/>
    <p:sldId id="267" r:id="rId42"/>
    <p:sldId id="296" r:id="rId43"/>
    <p:sldId id="268" r:id="rId44"/>
    <p:sldId id="269" r:id="rId45"/>
    <p:sldId id="305" r:id="rId46"/>
    <p:sldId id="303" r:id="rId47"/>
    <p:sldId id="262" r:id="rId48"/>
    <p:sldId id="306" r:id="rId49"/>
    <p:sldId id="307" r:id="rId50"/>
    <p:sldId id="308" r:id="rId51"/>
    <p:sldId id="309" r:id="rId52"/>
    <p:sldId id="310" r:id="rId5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82EAUO9JpNFW3qWPM8axRuSDjq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nkee Chopra" initials="R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 b="1" dirty="0">
                <a:solidFill>
                  <a:srgbClr val="002060"/>
                </a:solidFill>
              </a:rPr>
              <a:t>Degrees Awarded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B.Tech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[Book1.xlsx]Sheet1!$T$7:$T$14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[Book1.xlsx]Sheet1!$U$7:$U$14</c:f>
              <c:numCache>
                <c:formatCode>General</c:formatCode>
                <c:ptCount val="8"/>
                <c:pt idx="0">
                  <c:v>42</c:v>
                </c:pt>
                <c:pt idx="1">
                  <c:v>39</c:v>
                </c:pt>
                <c:pt idx="2">
                  <c:v>33</c:v>
                </c:pt>
                <c:pt idx="3">
                  <c:v>43</c:v>
                </c:pt>
                <c:pt idx="4">
                  <c:v>34</c:v>
                </c:pt>
                <c:pt idx="5">
                  <c:v>37</c:v>
                </c:pt>
                <c:pt idx="6">
                  <c:v>56</c:v>
                </c:pt>
                <c:pt idx="7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D1-4B65-91B5-EFA0BA31D9E0}"/>
            </c:ext>
          </c:extLst>
        </c:ser>
        <c:ser>
          <c:idx val="1"/>
          <c:order val="1"/>
          <c:tx>
            <c:v>M.Tech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accent5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[Book1.xlsx]Sheet1!$T$7:$T$14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[Book1.xlsx]Sheet1!$V$7:$V$14</c:f>
              <c:numCache>
                <c:formatCode>General</c:formatCode>
                <c:ptCount val="8"/>
                <c:pt idx="0">
                  <c:v>2</c:v>
                </c:pt>
                <c:pt idx="1">
                  <c:v>10</c:v>
                </c:pt>
                <c:pt idx="2">
                  <c:v>8</c:v>
                </c:pt>
                <c:pt idx="3">
                  <c:v>9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D1-4B65-91B5-EFA0BA31D9E0}"/>
            </c:ext>
          </c:extLst>
        </c:ser>
        <c:ser>
          <c:idx val="2"/>
          <c:order val="2"/>
          <c:tx>
            <c:v>MS Research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7030A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[Book1.xlsx]Sheet1!$T$7:$T$14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[Book1.xlsx]Sheet1!$W$7:$W$14</c:f>
              <c:numCache>
                <c:formatCode>General</c:formatCode>
                <c:ptCount val="8"/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D1-4B65-91B5-EFA0BA31D9E0}"/>
            </c:ext>
          </c:extLst>
        </c:ser>
        <c:ser>
          <c:idx val="3"/>
          <c:order val="3"/>
          <c:tx>
            <c:v>PhD</c:v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[Book1.xlsx]Sheet1!$T$7:$T$14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[Book1.xlsx]Sheet1!$X$7:$X$14</c:f>
              <c:numCache>
                <c:formatCode>General</c:formatCode>
                <c:ptCount val="8"/>
                <c:pt idx="0">
                  <c:v>8</c:v>
                </c:pt>
                <c:pt idx="1">
                  <c:v>5</c:v>
                </c:pt>
                <c:pt idx="2">
                  <c:v>14</c:v>
                </c:pt>
                <c:pt idx="3">
                  <c:v>11</c:v>
                </c:pt>
                <c:pt idx="4">
                  <c:v>27</c:v>
                </c:pt>
                <c:pt idx="5">
                  <c:v>14</c:v>
                </c:pt>
                <c:pt idx="6">
                  <c:v>18</c:v>
                </c:pt>
                <c:pt idx="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FD1-4B65-91B5-EFA0BA31D9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14276864"/>
        <c:axId val="111093440"/>
      </c:barChart>
      <c:catAx>
        <c:axId val="114276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none" spc="0" normalizeH="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093440"/>
        <c:crosses val="autoZero"/>
        <c:auto val="1"/>
        <c:lblAlgn val="ctr"/>
        <c:lblOffset val="100"/>
        <c:noMultiLvlLbl val="0"/>
      </c:catAx>
      <c:valAx>
        <c:axId val="11109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7686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solidFill>
            <a:schemeClr val="bg2">
              <a:lumMod val="50000"/>
            </a:schemeClr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rgbClr val="00206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6450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81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08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857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6828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875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06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346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32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003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961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8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59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286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816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301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1417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073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042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834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2154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650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383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055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913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099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5129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7686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752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207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6212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49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871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058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259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983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229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1639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1301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98104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267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28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13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31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719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50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50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5.png"/><Relationship Id="rId4" Type="http://schemas.microsoft.com/office/2007/relationships/hdphoto" Target="../media/hdphoto2.wdp"/><Relationship Id="rId9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9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59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s://www.rawpixel.com/search/background?sort=curated&amp;page=1" TargetMode="External"/><Relationship Id="rId7" Type="http://schemas.openxmlformats.org/officeDocument/2006/relationships/hyperlink" Target="https://pixabay.com/id/logo-gmail-e-mail-1162901/" TargetMode="External"/><Relationship Id="rId2" Type="http://schemas.openxmlformats.org/officeDocument/2006/relationships/image" Target="../media/image95.1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s://www.rawpixel.com/search/background?sort=curated&amp;page=1" TargetMode="External"/><Relationship Id="rId7" Type="http://schemas.openxmlformats.org/officeDocument/2006/relationships/image" Target="../media/image101.png"/><Relationship Id="rId2" Type="http://schemas.openxmlformats.org/officeDocument/2006/relationships/image" Target="../media/image95.1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ixabay.com/id/logo-gmail-e-mail-1162901/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s://www.rawpixel.com/search/background?sort=curated&amp;page=1" TargetMode="External"/><Relationship Id="rId7" Type="http://schemas.openxmlformats.org/officeDocument/2006/relationships/image" Target="../media/image104.png"/><Relationship Id="rId2" Type="http://schemas.openxmlformats.org/officeDocument/2006/relationships/image" Target="../media/image95.1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ixabay.com/id/logo-gmail-e-mail-1162901/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background?sort=curated&amp;page=1" TargetMode="External"/><Relationship Id="rId7" Type="http://schemas.openxmlformats.org/officeDocument/2006/relationships/image" Target="../media/image108.png"/><Relationship Id="rId2" Type="http://schemas.openxmlformats.org/officeDocument/2006/relationships/image" Target="../media/image95.1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ixabay.com/id/logo-gmail-e-mail-1162901/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background?sort=curated&amp;page=1" TargetMode="External"/><Relationship Id="rId2" Type="http://schemas.openxmlformats.org/officeDocument/2006/relationships/image" Target="../media/image95.1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1952" y="5503602"/>
            <a:ext cx="1177926" cy="129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694D3-1125-4E2F-D32A-D1747AE9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" y="1571434"/>
            <a:ext cx="6015003" cy="38164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" name="Google Shape;103;p3">
            <a:extLst>
              <a:ext uri="{FF2B5EF4-FFF2-40B4-BE49-F238E27FC236}">
                <a16:creationId xmlns:a16="http://schemas.microsoft.com/office/drawing/2014/main" id="{898AE0CF-532A-464A-CD3B-24A8B883472F}"/>
              </a:ext>
            </a:extLst>
          </p:cNvPr>
          <p:cNvSpPr txBox="1"/>
          <p:nvPr/>
        </p:nvSpPr>
        <p:spPr>
          <a:xfrm>
            <a:off x="2834506" y="70729"/>
            <a:ext cx="602008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Welcome to the Department of Electrical Engineering </a:t>
            </a:r>
            <a:endParaRPr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0070C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IIT INDORE</a:t>
            </a:r>
            <a:endParaRPr sz="1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101;p3" descr="A building with a curved roof&#10;&#10;Description automatically generated">
            <a:extLst>
              <a:ext uri="{FF2B5EF4-FFF2-40B4-BE49-F238E27FC236}">
                <a16:creationId xmlns:a16="http://schemas.microsoft.com/office/drawing/2014/main" id="{8985A761-4EA6-6094-514E-DD1D6A5985E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1087" y="1535641"/>
            <a:ext cx="6020088" cy="389279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791B8-9147-8265-A051-BCF2988880B5}"/>
              </a:ext>
            </a:extLst>
          </p:cNvPr>
          <p:cNvSpPr txBox="1"/>
          <p:nvPr/>
        </p:nvSpPr>
        <p:spPr>
          <a:xfrm>
            <a:off x="1987159" y="5503602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The Faculty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DDFF7-6382-F0E7-5012-6EDDFB7A1121}"/>
              </a:ext>
            </a:extLst>
          </p:cNvPr>
          <p:cNvSpPr txBox="1"/>
          <p:nvPr/>
        </p:nvSpPr>
        <p:spPr>
          <a:xfrm>
            <a:off x="8319388" y="5503602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Nalanda Auditorium</a:t>
            </a:r>
          </a:p>
        </p:txBody>
      </p:sp>
    </p:spTree>
    <p:extLst>
      <p:ext uri="{BB962C8B-B14F-4D97-AF65-F5344CB8AC3E}">
        <p14:creationId xmlns:p14="http://schemas.microsoft.com/office/powerpoint/2010/main" val="4205291829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3;p3">
            <a:extLst>
              <a:ext uri="{FF2B5EF4-FFF2-40B4-BE49-F238E27FC236}">
                <a16:creationId xmlns:a16="http://schemas.microsoft.com/office/drawing/2014/main" id="{E53B78CB-1800-89FF-0ACF-9461CF8FD9BB}"/>
              </a:ext>
            </a:extLst>
          </p:cNvPr>
          <p:cNvSpPr txBox="1"/>
          <p:nvPr/>
        </p:nvSpPr>
        <p:spPr>
          <a:xfrm>
            <a:off x="2834507" y="151902"/>
            <a:ext cx="60200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Our Vision</a:t>
            </a: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6FB17-A959-46E1-81F0-20E93D41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27" y="151902"/>
            <a:ext cx="10046520" cy="59648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37F4B3-28EC-CF3C-0B71-81E4B6D40F3E}"/>
              </a:ext>
            </a:extLst>
          </p:cNvPr>
          <p:cNvSpPr/>
          <p:nvPr/>
        </p:nvSpPr>
        <p:spPr>
          <a:xfrm>
            <a:off x="10005134" y="4163627"/>
            <a:ext cx="568171" cy="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=10)</a:t>
            </a:r>
          </a:p>
        </p:txBody>
      </p:sp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BFE5D5A1-1608-9393-1899-6EED9CA80C1F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588419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C1B429-0686-3B40-89FF-AEB840F9F8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161780"/>
              </p:ext>
            </p:extLst>
          </p:nvPr>
        </p:nvGraphicFramePr>
        <p:xfrm>
          <a:off x="2061839" y="599910"/>
          <a:ext cx="8520344" cy="5479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Google Shape;103;p3">
            <a:extLst>
              <a:ext uri="{FF2B5EF4-FFF2-40B4-BE49-F238E27FC236}">
                <a16:creationId xmlns:a16="http://schemas.microsoft.com/office/drawing/2014/main" id="{D30BF4D2-6D43-E79F-11C6-DF484B82C75A}"/>
              </a:ext>
            </a:extLst>
          </p:cNvPr>
          <p:cNvSpPr txBox="1"/>
          <p:nvPr/>
        </p:nvSpPr>
        <p:spPr>
          <a:xfrm>
            <a:off x="75912" y="126251"/>
            <a:ext cx="60200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Department Statistics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2478C7C8-A941-3A4E-75A1-E34BA35E09B7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8662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F25329-7007-8657-3779-CA2CA6B8D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04" y="151902"/>
            <a:ext cx="5696686" cy="402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1884F-A147-87D5-A123-7365FCBC7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0" y="1983875"/>
            <a:ext cx="6093187" cy="4350945"/>
          </a:xfrm>
          <a:prstGeom prst="rect">
            <a:avLst/>
          </a:prstGeom>
        </p:spPr>
      </p:pic>
      <p:sp>
        <p:nvSpPr>
          <p:cNvPr id="6" name="Google Shape;103;p3">
            <a:extLst>
              <a:ext uri="{FF2B5EF4-FFF2-40B4-BE49-F238E27FC236}">
                <a16:creationId xmlns:a16="http://schemas.microsoft.com/office/drawing/2014/main" id="{B9A4F971-87CD-0C5E-4DD8-B60F1A37ACC3}"/>
              </a:ext>
            </a:extLst>
          </p:cNvPr>
          <p:cNvSpPr txBox="1"/>
          <p:nvPr/>
        </p:nvSpPr>
        <p:spPr>
          <a:xfrm>
            <a:off x="5695477" y="141948"/>
            <a:ext cx="60200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Research Statistics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8224296C-4ABA-A5DF-2196-801C7A85CB26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02746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2FAC9-1924-9712-FD8D-B2DDD49D5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02" y="365509"/>
            <a:ext cx="5710097" cy="3611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31BAD-E6BD-6BD2-88E4-8AADF1D9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136" y="471159"/>
            <a:ext cx="4824015" cy="2939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E095C-72FA-A48E-5A63-3E7DC2A65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792" y="3542746"/>
            <a:ext cx="4824014" cy="2949745"/>
          </a:xfrm>
          <a:prstGeom prst="rect">
            <a:avLst/>
          </a:prstGeom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3FABE640-1499-3299-009B-804D39EC10DC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4" name="Google Shape;102;p3">
            <a:extLst>
              <a:ext uri="{FF2B5EF4-FFF2-40B4-BE49-F238E27FC236}">
                <a16:creationId xmlns:a16="http://schemas.microsoft.com/office/drawing/2014/main" id="{3CEFBBFC-B7B6-28C4-1437-9C9BBA8B323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79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762A4F-B4BE-987C-0C36-311B81F99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0" y="704988"/>
            <a:ext cx="10173656" cy="5023581"/>
          </a:xfrm>
          <a:prstGeom prst="rect">
            <a:avLst/>
          </a:prstGeom>
        </p:spPr>
      </p:pic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4C0921DA-7E08-2FFA-5330-89C8C63CB3CB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4611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876AA-4B0D-822F-6153-CA4DF794A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0"/>
            <a:ext cx="10220325" cy="6794799"/>
          </a:xfrm>
          <a:prstGeom prst="rect">
            <a:avLst/>
          </a:prstGeom>
        </p:spPr>
      </p:pic>
      <p:pic>
        <p:nvPicPr>
          <p:cNvPr id="2" name="Google Shape;102;p3">
            <a:extLst>
              <a:ext uri="{FF2B5EF4-FFF2-40B4-BE49-F238E27FC236}">
                <a16:creationId xmlns:a16="http://schemas.microsoft.com/office/drawing/2014/main" id="{7E84E54F-7187-E251-F62B-B929FBD2C1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69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1FFE3204-B3F6-B45A-4ECD-D35EA8A1E28D}"/>
              </a:ext>
            </a:extLst>
          </p:cNvPr>
          <p:cNvSpPr txBox="1"/>
          <p:nvPr/>
        </p:nvSpPr>
        <p:spPr>
          <a:xfrm>
            <a:off x="0" y="88527"/>
            <a:ext cx="30475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UG Courses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CEF1DF-5814-6982-FD46-E45971EE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9" y="726211"/>
            <a:ext cx="11621632" cy="5781907"/>
          </a:xfrm>
          <a:prstGeom prst="rect">
            <a:avLst/>
          </a:prstGeom>
        </p:spPr>
      </p:pic>
      <p:pic>
        <p:nvPicPr>
          <p:cNvPr id="10" name="Google Shape;102;p3">
            <a:extLst>
              <a:ext uri="{FF2B5EF4-FFF2-40B4-BE49-F238E27FC236}">
                <a16:creationId xmlns:a16="http://schemas.microsoft.com/office/drawing/2014/main" id="{53615153-8F19-D558-50CB-C0A0709B7A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04024C9F-F6EF-909B-4B42-B7BF7ED0121C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3662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1FFE3204-B3F6-B45A-4ECD-D35EA8A1E28D}"/>
              </a:ext>
            </a:extLst>
          </p:cNvPr>
          <p:cNvSpPr txBox="1"/>
          <p:nvPr/>
        </p:nvSpPr>
        <p:spPr>
          <a:xfrm>
            <a:off x="0" y="88527"/>
            <a:ext cx="30475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UG Courses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56E58-9EC8-8387-B500-98D991392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17" y="611707"/>
            <a:ext cx="10272665" cy="5770638"/>
          </a:xfrm>
          <a:prstGeom prst="rect">
            <a:avLst/>
          </a:prstGeom>
        </p:spPr>
      </p:pic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DC1AE8CC-0924-12C2-317A-22733AB02FC7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845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1FFE3204-B3F6-B45A-4ECD-D35EA8A1E28D}"/>
              </a:ext>
            </a:extLst>
          </p:cNvPr>
          <p:cNvSpPr txBox="1"/>
          <p:nvPr/>
        </p:nvSpPr>
        <p:spPr>
          <a:xfrm>
            <a:off x="0" y="88527"/>
            <a:ext cx="30475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UG Courses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EE948-2BF3-F99B-45C0-8C1850F7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1" y="151902"/>
            <a:ext cx="10686473" cy="5928906"/>
          </a:xfrm>
          <a:prstGeom prst="rect">
            <a:avLst/>
          </a:prstGeom>
        </p:spPr>
      </p:pic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DEBAD6A8-7946-14D2-C873-D964DEA1A1D7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0181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9582DD-577D-98FF-B103-09DC29CF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9" y="151902"/>
            <a:ext cx="11314545" cy="6100312"/>
          </a:xfrm>
          <a:prstGeom prst="rect">
            <a:avLst/>
          </a:prstGeom>
        </p:spPr>
      </p:pic>
      <p:pic>
        <p:nvPicPr>
          <p:cNvPr id="6" name="Google Shape;102;p3">
            <a:extLst>
              <a:ext uri="{FF2B5EF4-FFF2-40B4-BE49-F238E27FC236}">
                <a16:creationId xmlns:a16="http://schemas.microsoft.com/office/drawing/2014/main" id="{83AEB51A-941E-22F3-21E9-CB9FA4F091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9D0477F4-2E57-1FD2-77F9-E68045A5C7A0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3675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83C26-1991-69A0-64D2-700D6B45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29" y="691469"/>
            <a:ext cx="6631837" cy="47949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86596-B00B-70CD-8403-53C3583DD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586" y="1481676"/>
            <a:ext cx="5031590" cy="44583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1D897-BB88-7448-2866-1458BE9C4E69}"/>
              </a:ext>
            </a:extLst>
          </p:cNvPr>
          <p:cNvSpPr txBox="1"/>
          <p:nvPr/>
        </p:nvSpPr>
        <p:spPr>
          <a:xfrm>
            <a:off x="2502917" y="5632270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UG &amp; PG students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17D8F-A653-3158-FFEA-63D1006FB83C}"/>
              </a:ext>
            </a:extLst>
          </p:cNvPr>
          <p:cNvSpPr txBox="1"/>
          <p:nvPr/>
        </p:nvSpPr>
        <p:spPr>
          <a:xfrm>
            <a:off x="8201675" y="4442181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The Department Staff Team</a:t>
            </a:r>
          </a:p>
        </p:txBody>
      </p:sp>
    </p:spTree>
    <p:extLst>
      <p:ext uri="{BB962C8B-B14F-4D97-AF65-F5344CB8AC3E}">
        <p14:creationId xmlns:p14="http://schemas.microsoft.com/office/powerpoint/2010/main" val="49262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F6809-C34E-870E-797B-70167B0FD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8" y="151902"/>
            <a:ext cx="10567208" cy="6099836"/>
          </a:xfrm>
          <a:prstGeom prst="rect">
            <a:avLst/>
          </a:prstGeom>
        </p:spPr>
      </p:pic>
      <p:pic>
        <p:nvPicPr>
          <p:cNvPr id="4" name="Google Shape;102;p3">
            <a:extLst>
              <a:ext uri="{FF2B5EF4-FFF2-40B4-BE49-F238E27FC236}">
                <a16:creationId xmlns:a16="http://schemas.microsoft.com/office/drawing/2014/main" id="{78789516-DB38-A96A-5389-0AF2A510BB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EE7B02DE-37D5-E459-89C5-2763DD5F0E2C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05054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7425147" y="303178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1FFE3204-B3F6-B45A-4ECD-D35EA8A1E28D}"/>
              </a:ext>
            </a:extLst>
          </p:cNvPr>
          <p:cNvSpPr txBox="1"/>
          <p:nvPr/>
        </p:nvSpPr>
        <p:spPr>
          <a:xfrm>
            <a:off x="0" y="88527"/>
            <a:ext cx="30475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UG Labs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00BD3-0FF3-0AE7-DCEF-CDB044D22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30" y="590603"/>
            <a:ext cx="4747236" cy="31587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0104A-67BA-6C38-92F2-8BCFB3CBF9BF}"/>
              </a:ext>
            </a:extLst>
          </p:cNvPr>
          <p:cNvSpPr txBox="1"/>
          <p:nvPr/>
        </p:nvSpPr>
        <p:spPr>
          <a:xfrm>
            <a:off x="5718236" y="739543"/>
            <a:ext cx="3761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i="0" u="none" strike="noStrike" baseline="0" dirty="0">
                <a:solidFill>
                  <a:srgbClr val="7030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Electrical and Electronics Lab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617EFD-0E9F-31E8-FD22-1580545BC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30" y="3882152"/>
            <a:ext cx="4234925" cy="223049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6029C8-16C0-BB11-592C-DBDED27E3A2D}"/>
              </a:ext>
            </a:extLst>
          </p:cNvPr>
          <p:cNvSpPr txBox="1"/>
          <p:nvPr/>
        </p:nvSpPr>
        <p:spPr>
          <a:xfrm>
            <a:off x="5690669" y="1249044"/>
            <a:ext cx="3181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0" u="none" strike="noStrike" baseline="0" dirty="0">
                <a:solidFill>
                  <a:srgbClr val="7030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Systems Laboratory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B3D09-6666-7C46-6932-32889C8F6329}"/>
              </a:ext>
            </a:extLst>
          </p:cNvPr>
          <p:cNvSpPr txBox="1"/>
          <p:nvPr/>
        </p:nvSpPr>
        <p:spPr>
          <a:xfrm>
            <a:off x="5708017" y="1657315"/>
            <a:ext cx="2727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i="0" u="none" strike="noStrike" baseline="0" dirty="0">
                <a:solidFill>
                  <a:srgbClr val="7030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 Machines and Power Electronics Laboratory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3946B5-C9D7-F3CE-654C-04D155C1F21C}"/>
              </a:ext>
            </a:extLst>
          </p:cNvPr>
          <p:cNvSpPr txBox="1"/>
          <p:nvPr/>
        </p:nvSpPr>
        <p:spPr>
          <a:xfrm>
            <a:off x="5718236" y="2591464"/>
            <a:ext cx="30274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0" u="none" strike="noStrike" baseline="0" dirty="0">
                <a:solidFill>
                  <a:srgbClr val="7030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Microprocessors Laboratory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D37582-08ED-51E0-3E5C-DE5A65C2E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563" y="2291392"/>
            <a:ext cx="2670007" cy="356000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2FC2FD-0CD2-F976-FF3B-F61E76E6753A}"/>
              </a:ext>
            </a:extLst>
          </p:cNvPr>
          <p:cNvSpPr txBox="1"/>
          <p:nvPr/>
        </p:nvSpPr>
        <p:spPr>
          <a:xfrm>
            <a:off x="5708017" y="3067531"/>
            <a:ext cx="3349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0" u="none" strike="noStrike" baseline="0" dirty="0">
                <a:solidFill>
                  <a:srgbClr val="7030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 Laboratory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F968D2-E102-A953-10A4-AA5F2B658129}"/>
              </a:ext>
            </a:extLst>
          </p:cNvPr>
          <p:cNvSpPr txBox="1"/>
          <p:nvPr/>
        </p:nvSpPr>
        <p:spPr>
          <a:xfrm>
            <a:off x="5708017" y="3543598"/>
            <a:ext cx="29825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0" u="none" strike="noStrike" baseline="0" dirty="0">
                <a:solidFill>
                  <a:srgbClr val="7030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Circuits Laboratory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C623D5-8F8F-D8B6-CE75-760210BE71D7}"/>
              </a:ext>
            </a:extLst>
          </p:cNvPr>
          <p:cNvSpPr txBox="1"/>
          <p:nvPr/>
        </p:nvSpPr>
        <p:spPr>
          <a:xfrm>
            <a:off x="5690669" y="4071397"/>
            <a:ext cx="29825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0" u="none" strike="noStrike" baseline="0" dirty="0">
                <a:solidFill>
                  <a:srgbClr val="7030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Systems Laboratory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5D6385-CA49-031E-83DE-36D94BAA2863}"/>
              </a:ext>
            </a:extLst>
          </p:cNvPr>
          <p:cNvSpPr txBox="1"/>
          <p:nvPr/>
        </p:nvSpPr>
        <p:spPr>
          <a:xfrm>
            <a:off x="5655279" y="4616365"/>
            <a:ext cx="31533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i="0" u="none" strike="noStrike" baseline="0" dirty="0">
                <a:solidFill>
                  <a:srgbClr val="7030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Laboratory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CEDEEACA-64D2-F617-9DF5-1D56B3638DE2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7582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5" grpId="0"/>
      <p:bldP spid="18" grpId="0"/>
      <p:bldP spid="20" grpId="0"/>
      <p:bldP spid="22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1FFE3204-B3F6-B45A-4ECD-D35EA8A1E28D}"/>
              </a:ext>
            </a:extLst>
          </p:cNvPr>
          <p:cNvSpPr txBox="1"/>
          <p:nvPr/>
        </p:nvSpPr>
        <p:spPr>
          <a:xfrm>
            <a:off x="0" y="88527"/>
            <a:ext cx="30475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UG Labs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AD75D-E070-6B4E-6E68-7B31ACCAA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29" y="556167"/>
            <a:ext cx="2434557" cy="32460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E15FE-AA59-5FD0-9843-A96BC713A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55" y="3937515"/>
            <a:ext cx="5353120" cy="241084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E46B1-7618-4DBA-2481-B1E147FAB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3901" y="150427"/>
            <a:ext cx="6219731" cy="28068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487CDE-7C1D-980C-6983-23D3A0882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436" y="3110347"/>
            <a:ext cx="4490407" cy="298547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F75934D4-A3BB-468B-27D6-51189A3F5289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04778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860F7AFF-A6FE-512B-3B7F-33714B0C0AEE}"/>
              </a:ext>
            </a:extLst>
          </p:cNvPr>
          <p:cNvSpPr txBox="1"/>
          <p:nvPr/>
        </p:nvSpPr>
        <p:spPr>
          <a:xfrm>
            <a:off x="81481" y="0"/>
            <a:ext cx="30475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Research Labs</a:t>
            </a:r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2F21AD-BDC7-9F5E-C936-7AD54B4E0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300955"/>
              </p:ext>
            </p:extLst>
          </p:nvPr>
        </p:nvGraphicFramePr>
        <p:xfrm>
          <a:off x="1521483" y="656342"/>
          <a:ext cx="9493063" cy="55453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8484">
                  <a:extLst>
                    <a:ext uri="{9D8B030D-6E8A-4147-A177-3AD203B41FA5}">
                      <a16:colId xmlns:a16="http://schemas.microsoft.com/office/drawing/2014/main" val="2815903675"/>
                    </a:ext>
                  </a:extLst>
                </a:gridCol>
                <a:gridCol w="5779537">
                  <a:extLst>
                    <a:ext uri="{9D8B030D-6E8A-4147-A177-3AD203B41FA5}">
                      <a16:colId xmlns:a16="http://schemas.microsoft.com/office/drawing/2014/main" val="2236462473"/>
                    </a:ext>
                  </a:extLst>
                </a:gridCol>
                <a:gridCol w="2785042">
                  <a:extLst>
                    <a:ext uri="{9D8B030D-6E8A-4147-A177-3AD203B41FA5}">
                      <a16:colId xmlns:a16="http://schemas.microsoft.com/office/drawing/2014/main" val="2719940385"/>
                    </a:ext>
                  </a:extLst>
                </a:gridCol>
              </a:tblGrid>
              <a:tr h="3646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No.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 Name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Faculty In Charge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63744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Power Nanoelectronics Research Laboratory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Prof. Abhinav Kranti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55183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Electromagnetic Laboratory (AEL)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Dr. Saptarshi Ghosh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05607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Wireless Communications Research Lab (WiCom)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Prof. Prabhat Kumar Upadhyay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61907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Nanoscale Devices, VLSI Circuit, and System Design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Prof. Santosh Kumar Vishvakarma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95814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Generation Communication Systems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Dr. Swaminathan R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962569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Pattern Recognition and Image Analysis Research Lab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Prof. </a:t>
                      </a:r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Vivek Kanhangad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971147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Grid Research Laboratory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Prof. Trapti Jain</a:t>
                      </a:r>
                    </a:p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Prof. Amod C Umarikar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946289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Bio-Photonics Laboratory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Prof. Srivathsan Vasudevan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34899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Optoelectronic Nanodevice Research Laboratory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Prof. Mukesh Kumar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35604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Signal Analysis Research Lab (SARAL)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Prof. Ram Bilas Pachori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96015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Nanodevice Research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Prof. Shaibal Mukherjee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248593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Wi-STAR : Wireless Communications and Energy</a:t>
                      </a:r>
                    </a:p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Harvesting Solutions Division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Dr. Sumit Gautam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959533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Signals and Software Group (SaSg)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Prof. Vimal Bhatia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964918"/>
                  </a:ext>
                </a:extLst>
              </a:tr>
              <a:tr h="34536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Molecular &amp; Nanoelectronics Research Group (MNRG)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Prof. Vipul Singh</a:t>
                      </a:r>
                      <a:endParaRPr lang="en-IN" sz="1400" b="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08968"/>
                  </a:ext>
                </a:extLst>
              </a:tr>
            </a:tbl>
          </a:graphicData>
        </a:graphic>
      </p:graphicFrame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6AB52129-8981-B85D-FA65-64509DA7590D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5" name="Google Shape;102;p3">
            <a:extLst>
              <a:ext uri="{FF2B5EF4-FFF2-40B4-BE49-F238E27FC236}">
                <a16:creationId xmlns:a16="http://schemas.microsoft.com/office/drawing/2014/main" id="{78A96387-C24F-6C24-8B0A-ADFCEC9041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2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B6CCFE-912C-E90E-D869-8274D18E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70" y="222924"/>
            <a:ext cx="6199003" cy="493083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574B9-3892-08DE-C856-F1081AAD3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373" y="1997807"/>
            <a:ext cx="5384771" cy="41383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F66CD95F-BE6E-0948-049D-F7DA58C12BEC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651934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F69E7-BB91-4067-9D10-84A4E518C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19" y="484324"/>
            <a:ext cx="7808941" cy="549034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B2FA5-5440-6DEE-9ACD-2EE49C13F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614" y="1509510"/>
            <a:ext cx="3282153" cy="327067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089C93F3-897B-2DA3-7710-B448EAACAE9E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4425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CB8B2-6B0B-6602-C258-AFAC2B2C1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333" y="116053"/>
            <a:ext cx="5077988" cy="285636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D57CB-867C-005E-493A-6B6E04CA0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089" y="3142118"/>
            <a:ext cx="5684589" cy="320126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D258ABEB-B7D2-28C4-0E90-2E0FDB707159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3" name="Picture 2" descr="A computer tower with wires&#10;&#10;Description automatically generated">
            <a:extLst>
              <a:ext uri="{FF2B5EF4-FFF2-40B4-BE49-F238E27FC236}">
                <a16:creationId xmlns:a16="http://schemas.microsoft.com/office/drawing/2014/main" id="{5FC911DA-6DBA-888F-7C9E-52451C781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01" y="1418754"/>
            <a:ext cx="5394074" cy="359604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6025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42588C-5359-F056-8740-C16F78563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9" y="222632"/>
            <a:ext cx="5693642" cy="320636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29E46-DDEC-5E0C-9CAD-2CFF86AA9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224" y="164463"/>
            <a:ext cx="4817393" cy="30523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AB71C6-0E9F-6E7D-2509-F5FF5207D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727" y="3641222"/>
            <a:ext cx="3691179" cy="191955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3B1A63-B176-7B69-33BF-043F8ECBC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79" y="3488789"/>
            <a:ext cx="4943339" cy="29280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1EAA38D9-62FC-35B0-94CE-061F99980B29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94252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F24DA-5145-0900-CE62-A512111BD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047" y="713805"/>
            <a:ext cx="5841816" cy="2807774"/>
          </a:xfrm>
          <a:prstGeom prst="rect">
            <a:avLst/>
          </a:prstGeom>
        </p:spPr>
      </p:pic>
      <p:sp>
        <p:nvSpPr>
          <p:cNvPr id="4" name="Google Shape;103;p3">
            <a:extLst>
              <a:ext uri="{FF2B5EF4-FFF2-40B4-BE49-F238E27FC236}">
                <a16:creationId xmlns:a16="http://schemas.microsoft.com/office/drawing/2014/main" id="{7ACDFE44-28D6-0A59-34B6-FB948AD659CE}"/>
              </a:ext>
            </a:extLst>
          </p:cNvPr>
          <p:cNvSpPr txBox="1"/>
          <p:nvPr/>
        </p:nvSpPr>
        <p:spPr>
          <a:xfrm>
            <a:off x="75912" y="126251"/>
            <a:ext cx="33331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Location of Labs</a:t>
            </a: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FF030-870C-9C86-46D5-D8226332A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5138" y="1085956"/>
            <a:ext cx="5794110" cy="2905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C7F49-C138-609D-B313-A55542F91BAD}"/>
              </a:ext>
            </a:extLst>
          </p:cNvPr>
          <p:cNvSpPr txBox="1"/>
          <p:nvPr/>
        </p:nvSpPr>
        <p:spPr>
          <a:xfrm>
            <a:off x="2049303" y="3837495"/>
            <a:ext cx="160813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The UG Labs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8202F-F9ED-CFAA-7374-C7D3C82AB998}"/>
              </a:ext>
            </a:extLst>
          </p:cNvPr>
          <p:cNvSpPr txBox="1"/>
          <p:nvPr/>
        </p:nvSpPr>
        <p:spPr>
          <a:xfrm>
            <a:off x="8291096" y="643574"/>
            <a:ext cx="182614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Research Labs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3AB9C3-40A2-8C10-06D9-5A3B33975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1397" y="3991384"/>
            <a:ext cx="5787851" cy="2166777"/>
          </a:xfrm>
          <a:prstGeom prst="rect">
            <a:avLst/>
          </a:prstGeom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7CB9CD27-6310-2C4B-0E7B-85DE4FCDC6F5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5" name="Google Shape;102;p3">
            <a:extLst>
              <a:ext uri="{FF2B5EF4-FFF2-40B4-BE49-F238E27FC236}">
                <a16:creationId xmlns:a16="http://schemas.microsoft.com/office/drawing/2014/main" id="{6B213BCB-5EDA-D984-2635-3BE93C15AB0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4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63870079-5008-1909-5E99-E3479015D236}"/>
              </a:ext>
            </a:extLst>
          </p:cNvPr>
          <p:cNvSpPr txBox="1"/>
          <p:nvPr/>
        </p:nvSpPr>
        <p:spPr>
          <a:xfrm>
            <a:off x="75912" y="126251"/>
            <a:ext cx="399893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Faculty awards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7464D-BF48-1A29-9BDD-3687E83E80FF}"/>
              </a:ext>
            </a:extLst>
          </p:cNvPr>
          <p:cNvSpPr txBox="1"/>
          <p:nvPr/>
        </p:nvSpPr>
        <p:spPr>
          <a:xfrm>
            <a:off x="548382" y="729319"/>
            <a:ext cx="9438998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2060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ASEM DUO-Belgium/Wallonia-Brussels mobility fellowship-2022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lvl="0" indent="-285750" algn="just">
              <a:spcBef>
                <a:spcPts val="58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22910" algn="l"/>
              </a:tabLst>
            </a:pP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INAE Young Engineer Award-2022</a:t>
            </a:r>
          </a:p>
          <a:p>
            <a:pPr marL="285750" lvl="0" indent="-285750" algn="just">
              <a:spcBef>
                <a:spcPts val="58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22910" algn="l"/>
              </a:tabLst>
            </a:pPr>
            <a:endParaRPr lang="en-IN" sz="2000" b="1" dirty="0">
              <a:solidFill>
                <a:srgbClr val="002060"/>
              </a:solidFill>
              <a:effectLst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lvl="0" indent="-285750" algn="just">
              <a:spcBef>
                <a:spcPts val="58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22910" algn="l"/>
              </a:tabLst>
            </a:pP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IETE-IRSI (83) Young Scientist Award-2022</a:t>
            </a:r>
          </a:p>
          <a:p>
            <a:pPr marL="285750" lvl="0" indent="-285750" algn="just">
              <a:spcBef>
                <a:spcPts val="58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22910" algn="l"/>
              </a:tabLst>
            </a:pPr>
            <a:endParaRPr lang="en-IN" sz="2000" b="1" dirty="0">
              <a:solidFill>
                <a:srgbClr val="002060"/>
              </a:solidFill>
              <a:effectLst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Japan Society for the Promotion of Science (JSPS)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effectLst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Materials Research Society of India (MRSI) Medal-2018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IETE Technomedia Award 2018 for Young Women in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IETE-Prof SVC Aiya Memorial Award by IETE-2018, 2021.</a:t>
            </a:r>
          </a:p>
          <a:p>
            <a:endParaRPr lang="en-US" sz="2000" b="1" dirty="0">
              <a:solidFill>
                <a:srgbClr val="002060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World’s Top 2% Scientists and many more…………</a:t>
            </a:r>
          </a:p>
          <a:p>
            <a:endParaRPr lang="en-IN" sz="2000" dirty="0">
              <a:effectLst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03;p3">
            <a:extLst>
              <a:ext uri="{FF2B5EF4-FFF2-40B4-BE49-F238E27FC236}">
                <a16:creationId xmlns:a16="http://schemas.microsoft.com/office/drawing/2014/main" id="{E475FA5D-720D-8417-82BA-8471621B140B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41348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0CF62-1929-C290-718E-1E2105403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26" y="379406"/>
            <a:ext cx="5924759" cy="597954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11E0D8-4B94-DB00-FFAA-684FD8BE82D6}"/>
              </a:ext>
            </a:extLst>
          </p:cNvPr>
          <p:cNvSpPr txBox="1"/>
          <p:nvPr/>
        </p:nvSpPr>
        <p:spPr>
          <a:xfrm>
            <a:off x="9973817" y="5697683"/>
            <a:ext cx="2114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Campus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33DD58-80E4-DA31-77AC-479C37B22BFD}"/>
              </a:ext>
            </a:extLst>
          </p:cNvPr>
          <p:cNvCxnSpPr/>
          <p:nvPr/>
        </p:nvCxnSpPr>
        <p:spPr>
          <a:xfrm flipV="1">
            <a:off x="1660124" y="1482571"/>
            <a:ext cx="399495" cy="78123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07A472-FF5C-F5CA-4879-DD28779D9E08}"/>
              </a:ext>
            </a:extLst>
          </p:cNvPr>
          <p:cNvSpPr txBox="1"/>
          <p:nvPr/>
        </p:nvSpPr>
        <p:spPr>
          <a:xfrm>
            <a:off x="1859871" y="1174794"/>
            <a:ext cx="128913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b="1" dirty="0"/>
              <a:t>Main GATE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2653B1-129D-6244-978D-0ED072E2AECC}"/>
              </a:ext>
            </a:extLst>
          </p:cNvPr>
          <p:cNvSpPr/>
          <p:nvPr/>
        </p:nvSpPr>
        <p:spPr>
          <a:xfrm rot="956723">
            <a:off x="4704097" y="1101405"/>
            <a:ext cx="792580" cy="10741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6D99E2-67BB-3E79-E6FF-1278E78BCB84}"/>
              </a:ext>
            </a:extLst>
          </p:cNvPr>
          <p:cNvSpPr/>
          <p:nvPr/>
        </p:nvSpPr>
        <p:spPr>
          <a:xfrm>
            <a:off x="4647460" y="2263806"/>
            <a:ext cx="914400" cy="47285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52F752-EB35-18ED-C77D-BED9C0F771CF}"/>
              </a:ext>
            </a:extLst>
          </p:cNvPr>
          <p:cNvSpPr/>
          <p:nvPr/>
        </p:nvSpPr>
        <p:spPr>
          <a:xfrm>
            <a:off x="4009834" y="2263806"/>
            <a:ext cx="615431" cy="63379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7DC573-EF30-3572-FED3-046D546C977F}"/>
              </a:ext>
            </a:extLst>
          </p:cNvPr>
          <p:cNvCxnSpPr>
            <a:cxnSpLocks/>
          </p:cNvCxnSpPr>
          <p:nvPr/>
        </p:nvCxnSpPr>
        <p:spPr>
          <a:xfrm flipH="1" flipV="1">
            <a:off x="2618913" y="5459767"/>
            <a:ext cx="330345" cy="61405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D4BF8B-945F-3A72-295A-FBBF6C1DA1F0}"/>
              </a:ext>
            </a:extLst>
          </p:cNvPr>
          <p:cNvSpPr txBox="1"/>
          <p:nvPr/>
        </p:nvSpPr>
        <p:spPr>
          <a:xfrm>
            <a:off x="2052611" y="5151990"/>
            <a:ext cx="1289135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b="1" dirty="0"/>
              <a:t>Main GATE 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C726DB0-2EF6-61BE-402D-CCB223A87CD8}"/>
              </a:ext>
            </a:extLst>
          </p:cNvPr>
          <p:cNvSpPr/>
          <p:nvPr/>
        </p:nvSpPr>
        <p:spPr>
          <a:xfrm>
            <a:off x="4643187" y="3027285"/>
            <a:ext cx="914400" cy="62940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D88631-DAD2-74C2-73BA-78B0A5A217AC}"/>
              </a:ext>
            </a:extLst>
          </p:cNvPr>
          <p:cNvCxnSpPr>
            <a:cxnSpLocks/>
          </p:cNvCxnSpPr>
          <p:nvPr/>
        </p:nvCxnSpPr>
        <p:spPr>
          <a:xfrm flipV="1">
            <a:off x="5628982" y="893558"/>
            <a:ext cx="1202706" cy="42802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CE1E62-CE54-D4B7-3ECF-734FB3D2A203}"/>
              </a:ext>
            </a:extLst>
          </p:cNvPr>
          <p:cNvSpPr txBox="1"/>
          <p:nvPr/>
        </p:nvSpPr>
        <p:spPr>
          <a:xfrm>
            <a:off x="6596516" y="39806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Hostels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3F4DAF-E946-3A8C-3E2D-EF4C4725BF81}"/>
              </a:ext>
            </a:extLst>
          </p:cNvPr>
          <p:cNvSpPr txBox="1"/>
          <p:nvPr/>
        </p:nvSpPr>
        <p:spPr>
          <a:xfrm>
            <a:off x="6628344" y="1482571"/>
            <a:ext cx="2068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Academic Buildings (Pods 1)</a:t>
            </a:r>
          </a:p>
          <a:p>
            <a:r>
              <a:rPr lang="en-IN" b="1" dirty="0"/>
              <a:t>EE: Mainly Pod 1 A – Silicon Building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BA8792-6B9A-428F-7A7C-BE552A8C03DB}"/>
              </a:ext>
            </a:extLst>
          </p:cNvPr>
          <p:cNvCxnSpPr>
            <a:cxnSpLocks/>
          </p:cNvCxnSpPr>
          <p:nvPr/>
        </p:nvCxnSpPr>
        <p:spPr>
          <a:xfrm flipV="1">
            <a:off x="5550240" y="2212115"/>
            <a:ext cx="1134070" cy="31053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7D1745-4FA2-11EB-C72B-A6E249085AD2}"/>
              </a:ext>
            </a:extLst>
          </p:cNvPr>
          <p:cNvCxnSpPr>
            <a:cxnSpLocks/>
          </p:cNvCxnSpPr>
          <p:nvPr/>
        </p:nvCxnSpPr>
        <p:spPr>
          <a:xfrm flipH="1">
            <a:off x="3693415" y="2847386"/>
            <a:ext cx="353531" cy="17048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5A13CC-AE5F-FF1B-094B-4ADE9374B697}"/>
              </a:ext>
            </a:extLst>
          </p:cNvPr>
          <p:cNvSpPr txBox="1"/>
          <p:nvPr/>
        </p:nvSpPr>
        <p:spPr>
          <a:xfrm>
            <a:off x="2427262" y="2765917"/>
            <a:ext cx="1257605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Library and </a:t>
            </a:r>
            <a:r>
              <a:rPr lang="en-IN" b="1" dirty="0" err="1"/>
              <a:t>Abhinandan</a:t>
            </a:r>
            <a:endParaRPr lang="en-IN" b="1" dirty="0"/>
          </a:p>
          <a:p>
            <a:pPr algn="ctr"/>
            <a:r>
              <a:rPr lang="en-IN" b="1" dirty="0"/>
              <a:t>Building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5A35A5-5569-D6F8-0B1F-8DE3A35F10C9}"/>
              </a:ext>
            </a:extLst>
          </p:cNvPr>
          <p:cNvCxnSpPr>
            <a:cxnSpLocks/>
          </p:cNvCxnSpPr>
          <p:nvPr/>
        </p:nvCxnSpPr>
        <p:spPr>
          <a:xfrm flipV="1">
            <a:off x="5506578" y="3222150"/>
            <a:ext cx="1221394" cy="8239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57FA38-2867-6425-562D-D7AC65DABD0D}"/>
              </a:ext>
            </a:extLst>
          </p:cNvPr>
          <p:cNvSpPr txBox="1"/>
          <p:nvPr/>
        </p:nvSpPr>
        <p:spPr>
          <a:xfrm>
            <a:off x="6665289" y="2861168"/>
            <a:ext cx="2068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Takshashila Lecture hall complex</a:t>
            </a:r>
          </a:p>
          <a:p>
            <a:r>
              <a:rPr lang="en-IN" b="1" dirty="0"/>
              <a:t>Nalanda Auditorium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AC545A-BE9E-B36F-41E0-6F9AF423C830}"/>
              </a:ext>
            </a:extLst>
          </p:cNvPr>
          <p:cNvSpPr/>
          <p:nvPr/>
        </p:nvSpPr>
        <p:spPr>
          <a:xfrm>
            <a:off x="5550240" y="4158064"/>
            <a:ext cx="545759" cy="55041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9E8B5D-9981-A55C-E970-0BA4ED9E7EA5}"/>
              </a:ext>
            </a:extLst>
          </p:cNvPr>
          <p:cNvCxnSpPr>
            <a:cxnSpLocks/>
          </p:cNvCxnSpPr>
          <p:nvPr/>
        </p:nvCxnSpPr>
        <p:spPr>
          <a:xfrm>
            <a:off x="6099949" y="4570951"/>
            <a:ext cx="731739" cy="38598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FFEB26-EF6D-F8AB-F573-858BCD4573D9}"/>
              </a:ext>
            </a:extLst>
          </p:cNvPr>
          <p:cNvSpPr txBox="1"/>
          <p:nvPr/>
        </p:nvSpPr>
        <p:spPr>
          <a:xfrm>
            <a:off x="6779908" y="4889752"/>
            <a:ext cx="1293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Vindyachal Guest House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19B3428-FD0F-321B-17A9-29F38C194D13}"/>
              </a:ext>
            </a:extLst>
          </p:cNvPr>
          <p:cNvSpPr/>
          <p:nvPr/>
        </p:nvSpPr>
        <p:spPr>
          <a:xfrm>
            <a:off x="3856475" y="5151990"/>
            <a:ext cx="786712" cy="629406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21121541-B6A8-2AC6-73A8-405282952ECB}"/>
              </a:ext>
            </a:extLst>
          </p:cNvPr>
          <p:cNvSpPr/>
          <p:nvPr/>
        </p:nvSpPr>
        <p:spPr>
          <a:xfrm>
            <a:off x="5755689" y="3492733"/>
            <a:ext cx="545759" cy="396839"/>
          </a:xfrm>
          <a:prstGeom prst="triangl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C2A803-7AD2-7975-9574-DB377DCF790C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6301448" y="3843690"/>
            <a:ext cx="1079364" cy="56163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7D2EEC8-F9C5-B213-D364-847EC0FF561C}"/>
              </a:ext>
            </a:extLst>
          </p:cNvPr>
          <p:cNvSpPr txBox="1"/>
          <p:nvPr/>
        </p:nvSpPr>
        <p:spPr>
          <a:xfrm>
            <a:off x="6706589" y="4405322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Health Center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87BBFA-710F-56CF-1DF0-D8C651DCE761}"/>
              </a:ext>
            </a:extLst>
          </p:cNvPr>
          <p:cNvCxnSpPr>
            <a:cxnSpLocks/>
          </p:cNvCxnSpPr>
          <p:nvPr/>
        </p:nvCxnSpPr>
        <p:spPr>
          <a:xfrm>
            <a:off x="4405794" y="5766795"/>
            <a:ext cx="206987" cy="77807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99A6420-C5C5-758C-B24A-FB5546E68681}"/>
              </a:ext>
            </a:extLst>
          </p:cNvPr>
          <p:cNvSpPr txBox="1"/>
          <p:nvPr/>
        </p:nvSpPr>
        <p:spPr>
          <a:xfrm>
            <a:off x="1799190" y="6482813"/>
            <a:ext cx="3374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Sophisticated Instrumentation Center</a:t>
            </a:r>
          </a:p>
        </p:txBody>
      </p:sp>
      <p:pic>
        <p:nvPicPr>
          <p:cNvPr id="1028" name="Picture 4" descr="Google Maps - Apps on Google Play">
            <a:extLst>
              <a:ext uri="{FF2B5EF4-FFF2-40B4-BE49-F238E27FC236}">
                <a16:creationId xmlns:a16="http://schemas.microsoft.com/office/drawing/2014/main" id="{C8DDD2DD-5F06-07F7-C08D-46569DDF1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407" y="3965710"/>
            <a:ext cx="935124" cy="93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all of Residence | IIT Indore">
            <a:extLst>
              <a:ext uri="{FF2B5EF4-FFF2-40B4-BE49-F238E27FC236}">
                <a16:creationId xmlns:a16="http://schemas.microsoft.com/office/drawing/2014/main" id="{2DAEE99C-AB89-AC46-130D-48A240BB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79" y="143508"/>
            <a:ext cx="1596729" cy="119837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nfrastructure Development Office | IIT Indore">
            <a:extLst>
              <a:ext uri="{FF2B5EF4-FFF2-40B4-BE49-F238E27FC236}">
                <a16:creationId xmlns:a16="http://schemas.microsoft.com/office/drawing/2014/main" id="{47F403C1-D157-2FEB-5E43-48373EB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790" y="3711407"/>
            <a:ext cx="1354215" cy="1074774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IT Indore Campus Tour - CollegeBatch.com">
            <a:extLst>
              <a:ext uri="{FF2B5EF4-FFF2-40B4-BE49-F238E27FC236}">
                <a16:creationId xmlns:a16="http://schemas.microsoft.com/office/drawing/2014/main" id="{28C31F92-15D7-1268-CB21-57DACD27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594" y="1422759"/>
            <a:ext cx="1868108" cy="1245405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7779B4D-5ED1-54DA-0675-758E424B5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22" y="2765917"/>
            <a:ext cx="1868108" cy="124540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1034" name="Picture 10" descr="CPWD on Twitter: &quot;Prof. Pradeep Mathur, Director IIT Indore inaugurated Health  Centre building at IIT Campus, Indore constructed by CPWD on Nov 11, 2019  in the presence of CE &amp;amp; ED, CPWD,">
            <a:extLst>
              <a:ext uri="{FF2B5EF4-FFF2-40B4-BE49-F238E27FC236}">
                <a16:creationId xmlns:a16="http://schemas.microsoft.com/office/drawing/2014/main" id="{D9840E59-957F-F726-F424-399865DAC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597" y="4126106"/>
            <a:ext cx="1841421" cy="124540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frastructure Development Office | IIT Indore">
            <a:extLst>
              <a:ext uri="{FF2B5EF4-FFF2-40B4-BE49-F238E27FC236}">
                <a16:creationId xmlns:a16="http://schemas.microsoft.com/office/drawing/2014/main" id="{CBF7C428-0F1A-3474-6689-5929EA6B9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811" y="5482506"/>
            <a:ext cx="1778051" cy="1178925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C – A National Facility of IIT Indore – A National Facility Indian  Institute of Technology Indore">
            <a:extLst>
              <a:ext uri="{FF2B5EF4-FFF2-40B4-BE49-F238E27FC236}">
                <a16:creationId xmlns:a16="http://schemas.microsoft.com/office/drawing/2014/main" id="{774248BB-50EC-91E2-6ACA-E67EE0D54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68" y="5781396"/>
            <a:ext cx="1610982" cy="965919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C6547B-F700-910C-5436-BFBEA809014B}"/>
              </a:ext>
            </a:extLst>
          </p:cNvPr>
          <p:cNvSpPr txBox="1"/>
          <p:nvPr/>
        </p:nvSpPr>
        <p:spPr>
          <a:xfrm>
            <a:off x="10287266" y="5075045"/>
            <a:ext cx="1801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1" dirty="0">
                <a:solidFill>
                  <a:schemeClr val="accent2">
                    <a:lumMod val="75000"/>
                  </a:schemeClr>
                </a:solidFill>
                <a:effectLst/>
                <a:highlight>
                  <a:srgbClr val="C0C0C0"/>
                </a:highlight>
                <a:latin typeface="Google Sans"/>
              </a:rPr>
              <a:t>501.42 acres</a:t>
            </a:r>
            <a:endParaRPr lang="en-IN" sz="2400" b="1" i="1" dirty="0">
              <a:solidFill>
                <a:schemeClr val="accent2">
                  <a:lumMod val="75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5" name="Google Shape;102;p3">
            <a:extLst>
              <a:ext uri="{FF2B5EF4-FFF2-40B4-BE49-F238E27FC236}">
                <a16:creationId xmlns:a16="http://schemas.microsoft.com/office/drawing/2014/main" id="{11FE8058-5B1D-A8B3-CF01-1EFC9F66940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B341FB-2208-437F-824B-09C127624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930" y="1702708"/>
            <a:ext cx="9448800" cy="2600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7AF06F-B2D8-43D7-5333-041A68F15D2B}"/>
              </a:ext>
            </a:extLst>
          </p:cNvPr>
          <p:cNvSpPr txBox="1"/>
          <p:nvPr/>
        </p:nvSpPr>
        <p:spPr>
          <a:xfrm>
            <a:off x="3387019" y="2844225"/>
            <a:ext cx="61815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rgbClr val="C00000"/>
                </a:solidFill>
              </a:rPr>
              <a:t>Head (EE)</a:t>
            </a:r>
          </a:p>
          <a:p>
            <a:r>
              <a:rPr lang="en-IN" sz="1600" b="1" dirty="0">
                <a:solidFill>
                  <a:srgbClr val="002060"/>
                </a:solidFill>
              </a:rPr>
              <a:t>Professor in Charge – Center for Advanced Electronics (CAE)</a:t>
            </a: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6562F5CF-F90C-DAB2-484D-6E0B50BD4DF7}"/>
              </a:ext>
            </a:extLst>
          </p:cNvPr>
          <p:cNvSpPr txBox="1"/>
          <p:nvPr/>
        </p:nvSpPr>
        <p:spPr>
          <a:xfrm>
            <a:off x="120301" y="151902"/>
            <a:ext cx="28537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Faculty Profiles</a:t>
            </a: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917434-6FE4-12E1-5E04-4949B009F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930" y="1322359"/>
            <a:ext cx="1730747" cy="202829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5DBB43-40A9-06B5-FFA3-C24DB24AB488}"/>
              </a:ext>
            </a:extLst>
          </p:cNvPr>
          <p:cNvSpPr txBox="1"/>
          <p:nvPr/>
        </p:nvSpPr>
        <p:spPr>
          <a:xfrm>
            <a:off x="6668907" y="2755056"/>
            <a:ext cx="213152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800" b="1" i="1" dirty="0">
                <a:solidFill>
                  <a:srgbClr val="C00000"/>
                </a:solidFill>
              </a:rPr>
              <a:t>hodee@iiti.ac.in</a:t>
            </a:r>
          </a:p>
        </p:txBody>
      </p:sp>
      <p:pic>
        <p:nvPicPr>
          <p:cNvPr id="4" name="Picture 4" descr="Email Generic Flat Gradient icon">
            <a:extLst>
              <a:ext uri="{FF2B5EF4-FFF2-40B4-BE49-F238E27FC236}">
                <a16:creationId xmlns:a16="http://schemas.microsoft.com/office/drawing/2014/main" id="{5721E894-F835-5C19-2264-E5E4559B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2706263"/>
            <a:ext cx="418125" cy="4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EF47588-EEF6-AA45-A112-BD464FBD2D79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69908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9825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75459-024C-0F4E-7018-A0656601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05" y="359793"/>
            <a:ext cx="9667875" cy="6181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894C7-C4CC-75B1-6665-19A20CC9EB20}"/>
              </a:ext>
            </a:extLst>
          </p:cNvPr>
          <p:cNvSpPr txBox="1"/>
          <p:nvPr/>
        </p:nvSpPr>
        <p:spPr>
          <a:xfrm>
            <a:off x="2431570" y="1434634"/>
            <a:ext cx="3398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</a:rPr>
              <a:t>Program Coordinator: M. Tech – </a:t>
            </a:r>
          </a:p>
          <a:p>
            <a:pPr algn="ctr"/>
            <a:r>
              <a:rPr lang="en-IN" b="1" dirty="0">
                <a:solidFill>
                  <a:srgbClr val="002060"/>
                </a:solidFill>
              </a:rPr>
              <a:t>VLSI Design &amp; Nanoelectronics (VDN)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D16C7-13F2-8F1C-3A71-6BAF1138D764}"/>
              </a:ext>
            </a:extLst>
          </p:cNvPr>
          <p:cNvSpPr txBox="1"/>
          <p:nvPr/>
        </p:nvSpPr>
        <p:spPr>
          <a:xfrm>
            <a:off x="2209514" y="4530815"/>
            <a:ext cx="60684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Associate Dean Faculty Affairs,</a:t>
            </a:r>
          </a:p>
          <a:p>
            <a:pPr algn="ctr"/>
            <a:r>
              <a:rPr lang="en-IN" b="1" dirty="0">
                <a:solidFill>
                  <a:srgbClr val="002060"/>
                </a:solidFill>
              </a:rPr>
              <a:t>Professor in Charge – Center for Electric Vehicle and Intelligent </a:t>
            </a:r>
          </a:p>
          <a:p>
            <a:pPr algn="ctr"/>
            <a:r>
              <a:rPr lang="en-IN" b="1" dirty="0">
                <a:solidFill>
                  <a:srgbClr val="002060"/>
                </a:solidFill>
              </a:rPr>
              <a:t>Transport Systems (CEVITS)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2F1B1-1A75-0509-3768-5DF1CAD87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4" y="3298256"/>
            <a:ext cx="1650886" cy="198395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F7FDF9-C12B-0D19-02AF-B8CB5067A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54" y="143999"/>
            <a:ext cx="1725246" cy="189495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0D331-D974-26A9-D4FF-6C3EB52DE857}"/>
              </a:ext>
            </a:extLst>
          </p:cNvPr>
          <p:cNvSpPr txBox="1"/>
          <p:nvPr/>
        </p:nvSpPr>
        <p:spPr>
          <a:xfrm>
            <a:off x="6872754" y="1494071"/>
            <a:ext cx="1728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pc-vdn@iiti.ac.in</a:t>
            </a: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4F7403F1-4950-78DF-3BC1-C77E64F5F914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10" name="Google Shape;102;p3">
            <a:extLst>
              <a:ext uri="{FF2B5EF4-FFF2-40B4-BE49-F238E27FC236}">
                <a16:creationId xmlns:a16="http://schemas.microsoft.com/office/drawing/2014/main" id="{24E3B3D5-4B4B-AD1F-BCE3-48809C4302B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7023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0BC62-BFE0-23E9-12F8-CCC941390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8" y="342900"/>
            <a:ext cx="9620250" cy="617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75387-7454-9367-953E-816546134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8" y="151902"/>
            <a:ext cx="1619585" cy="189418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286D9-92AC-A972-22C7-7D6AD70E8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338" y="3291879"/>
            <a:ext cx="1682959" cy="1977426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5B5A9FC1-CCAB-8032-D870-4852D96085E1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511506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120552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9EA87-DA8E-7005-4EA4-0FD02EFC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37" y="278316"/>
            <a:ext cx="9763125" cy="6181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4F291-188E-563C-1D7E-429A08244B5A}"/>
              </a:ext>
            </a:extLst>
          </p:cNvPr>
          <p:cNvSpPr txBox="1"/>
          <p:nvPr/>
        </p:nvSpPr>
        <p:spPr>
          <a:xfrm>
            <a:off x="2287877" y="458964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Dean Academic Affairs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0DE3B-6D3B-567E-569C-143F61126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7" y="151902"/>
            <a:ext cx="1642327" cy="185043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25039-2FE1-AF2E-179B-303FF9CDD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36" y="3075371"/>
            <a:ext cx="1675917" cy="2057944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pic>
        <p:nvPicPr>
          <p:cNvPr id="8" name="Picture 4" descr="Email Generic Flat Gradient icon">
            <a:extLst>
              <a:ext uri="{FF2B5EF4-FFF2-40B4-BE49-F238E27FC236}">
                <a16:creationId xmlns:a16="http://schemas.microsoft.com/office/drawing/2014/main" id="{057119DF-EF0A-FB58-183F-7E6DADE84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62710" y="4552117"/>
            <a:ext cx="418125" cy="4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FD6E3-0608-6EF2-1AE6-3F37BAE6B23D}"/>
              </a:ext>
            </a:extLst>
          </p:cNvPr>
          <p:cNvSpPr txBox="1"/>
          <p:nvPr/>
        </p:nvSpPr>
        <p:spPr>
          <a:xfrm>
            <a:off x="5921354" y="4578816"/>
            <a:ext cx="21315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800" b="1" i="1" dirty="0">
                <a:solidFill>
                  <a:schemeClr val="accent2">
                    <a:lumMod val="75000"/>
                  </a:schemeClr>
                </a:solidFill>
              </a:rPr>
              <a:t>doaa@iiti.ac.in</a:t>
            </a: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5026FF2E-8D3F-F178-A517-79F19B10054B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6" name="Google Shape;102;p3">
            <a:extLst>
              <a:ext uri="{FF2B5EF4-FFF2-40B4-BE49-F238E27FC236}">
                <a16:creationId xmlns:a16="http://schemas.microsoft.com/office/drawing/2014/main" id="{9895C25F-3F0F-A605-454D-818EB497635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602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7796702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46C6A-9867-A2F1-A2B9-6255D388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6" y="352425"/>
            <a:ext cx="9696450" cy="615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691E0-127B-761D-4094-489C7C7FD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29" y="3521579"/>
            <a:ext cx="1605462" cy="17565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3C9F4-ED70-0A92-2870-C133926E7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76" y="224329"/>
            <a:ext cx="1542088" cy="182175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9E2832-92FC-2907-658B-FDEB33AC06DA}"/>
              </a:ext>
            </a:extLst>
          </p:cNvPr>
          <p:cNvSpPr/>
          <p:nvPr/>
        </p:nvSpPr>
        <p:spPr>
          <a:xfrm>
            <a:off x="2069186" y="816746"/>
            <a:ext cx="100281" cy="697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C65A456C-9F10-0352-0BAC-4B8BF747DE08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5" name="Google Shape;102;p3">
            <a:extLst>
              <a:ext uri="{FF2B5EF4-FFF2-40B4-BE49-F238E27FC236}">
                <a16:creationId xmlns:a16="http://schemas.microsoft.com/office/drawing/2014/main" id="{6F89EAC2-CCCF-D3DD-412E-2A2D5055A5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403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187227" y="32548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900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C1B35-7F09-B4DC-2B80-A2CFFA2C2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73" y="302129"/>
            <a:ext cx="9801225" cy="621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68A91-35F5-D1DA-BC40-6F0C80C17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3" y="3254879"/>
            <a:ext cx="1696712" cy="207936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1B53F8-246E-8BC6-133F-080512599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73" y="190002"/>
            <a:ext cx="1632023" cy="180505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46C2B958-6901-7578-4830-375E467A1CFD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432255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149127" y="33406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65C3A-96BA-6A4A-1B98-1D22E751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71" y="595312"/>
            <a:ext cx="9667875" cy="5915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24201-1F26-2B8B-6C84-FFF0F5CBCCAD}"/>
              </a:ext>
            </a:extLst>
          </p:cNvPr>
          <p:cNvSpPr txBox="1"/>
          <p:nvPr/>
        </p:nvSpPr>
        <p:spPr>
          <a:xfrm>
            <a:off x="2419044" y="4633572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Dean Student Affairs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30868-B2C9-5E85-5CB3-C63F24996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3" y="3208619"/>
            <a:ext cx="1659818" cy="1998256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5630D-413D-7B60-5F3B-1FD934DB6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14" y="239082"/>
            <a:ext cx="1601074" cy="199825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" name="Picture 4" descr="Email Generic Flat Gradient icon">
            <a:extLst>
              <a:ext uri="{FF2B5EF4-FFF2-40B4-BE49-F238E27FC236}">
                <a16:creationId xmlns:a16="http://schemas.microsoft.com/office/drawing/2014/main" id="{B7D58417-86CA-CFC7-1A68-5DDCA44A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91077" y="4571987"/>
            <a:ext cx="418125" cy="4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68CDEB-77CE-593C-F699-41A6E6A33611}"/>
              </a:ext>
            </a:extLst>
          </p:cNvPr>
          <p:cNvSpPr txBox="1"/>
          <p:nvPr/>
        </p:nvSpPr>
        <p:spPr>
          <a:xfrm>
            <a:off x="6017607" y="4618907"/>
            <a:ext cx="213152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800" b="1" i="1" dirty="0">
                <a:solidFill>
                  <a:schemeClr val="accent2">
                    <a:lumMod val="50000"/>
                  </a:schemeClr>
                </a:solidFill>
              </a:rPr>
              <a:t>dosa@iiti.ac.in</a:t>
            </a:r>
          </a:p>
        </p:txBody>
      </p:sp>
      <p:sp>
        <p:nvSpPr>
          <p:cNvPr id="9" name="Google Shape;103;p3">
            <a:extLst>
              <a:ext uri="{FF2B5EF4-FFF2-40B4-BE49-F238E27FC236}">
                <a16:creationId xmlns:a16="http://schemas.microsoft.com/office/drawing/2014/main" id="{CD80D1DC-FA57-C395-0701-E870D5FC22F8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10" name="Google Shape;102;p3">
            <a:extLst>
              <a:ext uri="{FF2B5EF4-FFF2-40B4-BE49-F238E27FC236}">
                <a16:creationId xmlns:a16="http://schemas.microsoft.com/office/drawing/2014/main" id="{CBE14F41-37F8-0424-4AAD-972D00ED3D1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676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130077" y="32263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B48F50-4DFD-9938-2624-C9A9C1BAB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72" y="254504"/>
            <a:ext cx="9763125" cy="624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B0390-6772-6ED8-26EB-2FF8B4210755}"/>
              </a:ext>
            </a:extLst>
          </p:cNvPr>
          <p:cNvSpPr txBox="1"/>
          <p:nvPr/>
        </p:nvSpPr>
        <p:spPr>
          <a:xfrm>
            <a:off x="2300284" y="1343103"/>
            <a:ext cx="507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Program Coordinator: M. Tech – Communications &amp; Signal Processing (CSP)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8A703-A5E6-F36D-9B7C-C4D6449CA526}"/>
              </a:ext>
            </a:extLst>
          </p:cNvPr>
          <p:cNvSpPr txBox="1"/>
          <p:nvPr/>
        </p:nvSpPr>
        <p:spPr>
          <a:xfrm>
            <a:off x="2359837" y="4709557"/>
            <a:ext cx="4087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Department PG Committee (DPGC) Convenor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BD5C9-1847-5386-9AC0-43E983F56636}"/>
              </a:ext>
            </a:extLst>
          </p:cNvPr>
          <p:cNvSpPr txBox="1"/>
          <p:nvPr/>
        </p:nvSpPr>
        <p:spPr>
          <a:xfrm>
            <a:off x="2359837" y="4988279"/>
            <a:ext cx="6242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Head Center for </a:t>
            </a:r>
            <a:r>
              <a:rPr lang="en-US" b="1" dirty="0">
                <a:solidFill>
                  <a:srgbClr val="002060"/>
                </a:solidFill>
              </a:rPr>
              <a:t>Entrepreneurship Education and Development (CEED)</a:t>
            </a:r>
            <a:r>
              <a:rPr lang="en-IN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5528C-170F-43D2-5D48-F4983246C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26" y="3531104"/>
            <a:ext cx="1597763" cy="173346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E2739-C4CC-81B6-2B11-EC4104C91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11" y="221693"/>
            <a:ext cx="1668243" cy="176774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104A34-4CCF-B95F-503C-6F55A749CEF2}"/>
              </a:ext>
            </a:extLst>
          </p:cNvPr>
          <p:cNvSpPr txBox="1"/>
          <p:nvPr/>
        </p:nvSpPr>
        <p:spPr>
          <a:xfrm>
            <a:off x="7700643" y="4709557"/>
            <a:ext cx="2131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dpgcee@iiti.ac.in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6736A-549A-E810-F4B2-F85D894BFAAD}"/>
              </a:ext>
            </a:extLst>
          </p:cNvPr>
          <p:cNvSpPr txBox="1"/>
          <p:nvPr/>
        </p:nvSpPr>
        <p:spPr>
          <a:xfrm>
            <a:off x="7573312" y="1461352"/>
            <a:ext cx="1598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pc-csp@iiti.ac.in</a:t>
            </a: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BEEF6130-66C9-573F-852F-D5AC9BD99C82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542694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053877" y="322630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6625CF-228A-2641-7034-58F348D37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7" y="311654"/>
            <a:ext cx="9544050" cy="613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5E693-AFC2-C2A4-8A40-2F26C0D98E2F}"/>
              </a:ext>
            </a:extLst>
          </p:cNvPr>
          <p:cNvSpPr txBox="1"/>
          <p:nvPr/>
        </p:nvSpPr>
        <p:spPr>
          <a:xfrm>
            <a:off x="2311725" y="1607367"/>
            <a:ext cx="3281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Program Coordinator: M.S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6DC51-6434-5724-432F-73A4A6BCB8DA}"/>
              </a:ext>
            </a:extLst>
          </p:cNvPr>
          <p:cNvSpPr txBox="1"/>
          <p:nvPr/>
        </p:nvSpPr>
        <p:spPr>
          <a:xfrm>
            <a:off x="2311725" y="1284202"/>
            <a:ext cx="3725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Associate Dean Research &amp;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AFE56-BD5B-3A94-0E08-B4ECFA673CB8}"/>
              </a:ext>
            </a:extLst>
          </p:cNvPr>
          <p:cNvSpPr txBox="1"/>
          <p:nvPr/>
        </p:nvSpPr>
        <p:spPr>
          <a:xfrm>
            <a:off x="2311725" y="4194298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6">
                    <a:lumMod val="75000"/>
                  </a:schemeClr>
                </a:solidFill>
              </a:rPr>
              <a:t>Department UG Committee (DUGC) Convenor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2EEE4-16CF-8ADE-075F-51FABF5A7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29" y="224442"/>
            <a:ext cx="1640510" cy="177340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6F1E8-7370-8323-0F18-F554B5E43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29" y="3226304"/>
            <a:ext cx="1640510" cy="176354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FD111-ED5D-51D6-F477-6B73C3D59B85}"/>
              </a:ext>
            </a:extLst>
          </p:cNvPr>
          <p:cNvSpPr txBox="1"/>
          <p:nvPr/>
        </p:nvSpPr>
        <p:spPr>
          <a:xfrm>
            <a:off x="4645103" y="4563630"/>
            <a:ext cx="213152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sz="1800" b="1" i="1" dirty="0">
                <a:solidFill>
                  <a:schemeClr val="accent6">
                    <a:lumMod val="75000"/>
                  </a:schemeClr>
                </a:solidFill>
              </a:rPr>
              <a:t>dugcee@iiti.ac.in</a:t>
            </a:r>
          </a:p>
        </p:txBody>
      </p:sp>
      <p:pic>
        <p:nvPicPr>
          <p:cNvPr id="8" name="Picture 4" descr="Email Generic Flat Gradient icon">
            <a:extLst>
              <a:ext uri="{FF2B5EF4-FFF2-40B4-BE49-F238E27FC236}">
                <a16:creationId xmlns:a16="http://schemas.microsoft.com/office/drawing/2014/main" id="{C97292C1-CC2C-3AB4-5021-1A31EEE1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10132" y="4517403"/>
            <a:ext cx="418125" cy="4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ED0CD2-CBDF-BED9-A2AF-D287EB77F71F}"/>
              </a:ext>
            </a:extLst>
          </p:cNvPr>
          <p:cNvSpPr txBox="1"/>
          <p:nvPr/>
        </p:nvSpPr>
        <p:spPr>
          <a:xfrm>
            <a:off x="6681121" y="1587829"/>
            <a:ext cx="1791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pc-msee@iiti.ac.in</a:t>
            </a: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ED991EBE-DE26-CAE1-F848-8B8C639F05AE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894806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7908455" y="32278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18349-6085-0ABF-A94D-B1817F482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1" y="530164"/>
            <a:ext cx="9534525" cy="5819775"/>
          </a:xfrm>
          <a:prstGeom prst="rect">
            <a:avLst/>
          </a:prstGeom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CB7CA02E-7661-BCD7-E73A-5E10A29CBB14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2B4BF-F197-68F7-90C5-33AA04350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26" y="332509"/>
            <a:ext cx="1594549" cy="186076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B60790-55F0-AB87-D1DE-03F324C36F2F}"/>
              </a:ext>
            </a:extLst>
          </p:cNvPr>
          <p:cNvSpPr txBox="1"/>
          <p:nvPr/>
        </p:nvSpPr>
        <p:spPr>
          <a:xfrm>
            <a:off x="780069" y="5500257"/>
            <a:ext cx="441676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System Protection and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Operational Resilience in Power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A7283C-F7BB-2F42-81CF-B618CA763C47}"/>
              </a:ext>
            </a:extLst>
          </p:cNvPr>
          <p:cNvSpPr/>
          <p:nvPr/>
        </p:nvSpPr>
        <p:spPr>
          <a:xfrm>
            <a:off x="563418" y="3602182"/>
            <a:ext cx="1664486" cy="1690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A6188E-9DA2-5E11-3ABF-24D50F4CB7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49" t="11909" r="19921" b="7731"/>
          <a:stretch/>
        </p:blipFill>
        <p:spPr>
          <a:xfrm>
            <a:off x="563418" y="3602182"/>
            <a:ext cx="1365359" cy="1635314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28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0B911-A154-1555-CEB2-D19AB47ED7C1}"/>
              </a:ext>
            </a:extLst>
          </p:cNvPr>
          <p:cNvSpPr txBox="1"/>
          <p:nvPr/>
        </p:nvSpPr>
        <p:spPr>
          <a:xfrm>
            <a:off x="160098" y="965780"/>
            <a:ext cx="11577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Department of Electrical Engineering at IIT Indore, established </a:t>
            </a:r>
            <a:r>
              <a:rPr lang="en-US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2009</a:t>
            </a:r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is one of the 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founding departments </a:t>
            </a:r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Institute.</a:t>
            </a:r>
            <a:endParaRPr lang="en-IN" sz="2400" b="0" i="0" u="none" strike="noStrike" baseline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department currently has </a:t>
            </a:r>
            <a:r>
              <a:rPr lang="en-US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faculty</a:t>
            </a: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having excellent academic credentials. </a:t>
            </a:r>
          </a:p>
        </p:txBody>
      </p: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3A88A437-3B0F-E087-C681-A76C33A07C7C}"/>
              </a:ext>
            </a:extLst>
          </p:cNvPr>
          <p:cNvSpPr txBox="1"/>
          <p:nvPr/>
        </p:nvSpPr>
        <p:spPr>
          <a:xfrm>
            <a:off x="2887773" y="0"/>
            <a:ext cx="60200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+mn-lt"/>
                <a:ea typeface="Calibri"/>
                <a:cs typeface="Calibri"/>
                <a:sym typeface="Calibri"/>
              </a:rPr>
              <a:t>The Department</a:t>
            </a:r>
            <a:endParaRPr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6932A-D8C3-FE70-847D-E053DDB0DCC6}"/>
              </a:ext>
            </a:extLst>
          </p:cNvPr>
          <p:cNvSpPr txBox="1"/>
          <p:nvPr/>
        </p:nvSpPr>
        <p:spPr>
          <a:xfrm>
            <a:off x="160098" y="2689193"/>
            <a:ext cx="53412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department </a:t>
            </a: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actively engaged in</a:t>
            </a:r>
            <a:r>
              <a:rPr lang="en-IN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following </a:t>
            </a:r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</a:t>
            </a: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areas:</a:t>
            </a:r>
            <a:endParaRPr lang="en-US" sz="2400" b="0" i="0" u="none" strike="noStrike" baseline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&amp; Signal Processing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VLSI, Nanoelectronics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Semiconductor Devices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and Microwave, Photonics</a:t>
            </a:r>
            <a:endParaRPr lang="en-IN" sz="2400" b="0" i="0" u="none" strike="noStrike" baseline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Biophotonics Instrumentation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Systems and Power </a:t>
            </a:r>
            <a:r>
              <a:rPr lang="en-IN" sz="24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</a:t>
            </a:r>
            <a:endParaRPr lang="en-US" sz="2400" dirty="0"/>
          </a:p>
        </p:txBody>
      </p:sp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A21A39B0-7F90-2A2C-9963-DA5DA98931A4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9DA02-8E50-2777-E12A-31E424F4E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227" y="2870914"/>
            <a:ext cx="6511826" cy="2920426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4098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889219" y="386250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A92AAF84-6A5F-60C9-3B2F-D500AFC80247}"/>
              </a:ext>
            </a:extLst>
          </p:cNvPr>
          <p:cNvSpPr txBox="1"/>
          <p:nvPr/>
        </p:nvSpPr>
        <p:spPr>
          <a:xfrm>
            <a:off x="47202" y="113639"/>
            <a:ext cx="37009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For Academic Matters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0EA20-8259-9417-07BE-E3519B51F5AC}"/>
              </a:ext>
            </a:extLst>
          </p:cNvPr>
          <p:cNvSpPr txBox="1"/>
          <p:nvPr/>
        </p:nvSpPr>
        <p:spPr>
          <a:xfrm>
            <a:off x="3401517" y="359932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6">
                    <a:lumMod val="75000"/>
                  </a:schemeClr>
                </a:solidFill>
              </a:rPr>
              <a:t>Department UG Committee (DUGC) Convenor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917D8-7679-2850-13C5-FC571735ABB8}"/>
              </a:ext>
            </a:extLst>
          </p:cNvPr>
          <p:cNvSpPr txBox="1"/>
          <p:nvPr/>
        </p:nvSpPr>
        <p:spPr>
          <a:xfrm>
            <a:off x="4445138" y="224530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rgbClr val="C00000"/>
                </a:solidFill>
              </a:rPr>
              <a:t>Head of EE Department (</a:t>
            </a:r>
            <a:r>
              <a:rPr lang="en-IN" sz="1800" b="1" dirty="0" err="1">
                <a:solidFill>
                  <a:srgbClr val="C00000"/>
                </a:solidFill>
              </a:rPr>
              <a:t>HoD</a:t>
            </a:r>
            <a:r>
              <a:rPr lang="en-IN" sz="18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9ED3-22FA-2077-C147-4107A7CA7FB3}"/>
              </a:ext>
            </a:extLst>
          </p:cNvPr>
          <p:cNvSpPr txBox="1"/>
          <p:nvPr/>
        </p:nvSpPr>
        <p:spPr>
          <a:xfrm>
            <a:off x="1750588" y="636819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75000"/>
                  </a:schemeClr>
                </a:solidFill>
              </a:rPr>
              <a:t>Dean Academic Affairs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0B1C5-5D8F-A18E-1721-55250A9B0478}"/>
              </a:ext>
            </a:extLst>
          </p:cNvPr>
          <p:cNvSpPr txBox="1"/>
          <p:nvPr/>
        </p:nvSpPr>
        <p:spPr>
          <a:xfrm>
            <a:off x="7239860" y="65561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2">
                    <a:lumMod val="50000"/>
                  </a:schemeClr>
                </a:solidFill>
              </a:rPr>
              <a:t>Dean Student Affairs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184204-EB6F-DEB7-2DFB-89543F0F57E9}"/>
              </a:ext>
            </a:extLst>
          </p:cNvPr>
          <p:cNvCxnSpPr>
            <a:cxnSpLocks/>
          </p:cNvCxnSpPr>
          <p:nvPr/>
        </p:nvCxnSpPr>
        <p:spPr>
          <a:xfrm flipV="1">
            <a:off x="6336034" y="1347442"/>
            <a:ext cx="744270" cy="728034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4196F1-ED93-AD90-1112-7D31E92F54D0}"/>
              </a:ext>
            </a:extLst>
          </p:cNvPr>
          <p:cNvCxnSpPr>
            <a:cxnSpLocks/>
          </p:cNvCxnSpPr>
          <p:nvPr/>
        </p:nvCxnSpPr>
        <p:spPr>
          <a:xfrm flipV="1">
            <a:off x="5945080" y="2787551"/>
            <a:ext cx="0" cy="640441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BB77C4-695F-6DBC-AB4E-6455A089E8A1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020183" y="3968652"/>
            <a:ext cx="0" cy="1934998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EBA51D-518D-5302-3B96-CB0E8CE924BF}"/>
              </a:ext>
            </a:extLst>
          </p:cNvPr>
          <p:cNvCxnSpPr>
            <a:cxnSpLocks/>
          </p:cNvCxnSpPr>
          <p:nvPr/>
        </p:nvCxnSpPr>
        <p:spPr>
          <a:xfrm flipH="1" flipV="1">
            <a:off x="4811720" y="1376662"/>
            <a:ext cx="742407" cy="721526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B46F428-DF4A-A616-2BB0-E7066E9854BB}"/>
              </a:ext>
            </a:extLst>
          </p:cNvPr>
          <p:cNvSpPr txBox="1"/>
          <p:nvPr/>
        </p:nvSpPr>
        <p:spPr>
          <a:xfrm>
            <a:off x="5182923" y="592411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accent5">
                    <a:lumMod val="50000"/>
                  </a:schemeClr>
                </a:solidFill>
              </a:rPr>
              <a:t>UG Students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6332FC-17D8-821C-39FD-A11D810FA4D0}"/>
              </a:ext>
            </a:extLst>
          </p:cNvPr>
          <p:cNvSpPr txBox="1"/>
          <p:nvPr/>
        </p:nvSpPr>
        <p:spPr>
          <a:xfrm>
            <a:off x="3645090" y="4080524"/>
            <a:ext cx="21315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sz="1800" b="1" i="1" dirty="0">
                <a:solidFill>
                  <a:schemeClr val="accent6">
                    <a:lumMod val="75000"/>
                  </a:schemeClr>
                </a:solidFill>
              </a:rPr>
              <a:t>dugcee@iiti.ac.in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56214D-DA93-0ED7-AF0E-EE08B992D411}"/>
              </a:ext>
            </a:extLst>
          </p:cNvPr>
          <p:cNvSpPr txBox="1"/>
          <p:nvPr/>
        </p:nvSpPr>
        <p:spPr>
          <a:xfrm>
            <a:off x="6246255" y="2774404"/>
            <a:ext cx="21315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800" b="1" i="1" dirty="0">
                <a:solidFill>
                  <a:srgbClr val="C00000"/>
                </a:solidFill>
              </a:rPr>
              <a:t>hodee@iiti.ac.in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B4D22F-F23E-F278-F8CE-D23F4BE97801}"/>
              </a:ext>
            </a:extLst>
          </p:cNvPr>
          <p:cNvSpPr txBox="1"/>
          <p:nvPr/>
        </p:nvSpPr>
        <p:spPr>
          <a:xfrm>
            <a:off x="7741486" y="1079006"/>
            <a:ext cx="21315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800" b="1" i="1" dirty="0">
                <a:solidFill>
                  <a:schemeClr val="accent2">
                    <a:lumMod val="50000"/>
                  </a:schemeClr>
                </a:solidFill>
              </a:rPr>
              <a:t>dosa@iiti.ac.in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ADF08-0B40-78F7-3CCD-652FE44830BE}"/>
              </a:ext>
            </a:extLst>
          </p:cNvPr>
          <p:cNvSpPr txBox="1"/>
          <p:nvPr/>
        </p:nvSpPr>
        <p:spPr>
          <a:xfrm>
            <a:off x="2216684" y="1079006"/>
            <a:ext cx="21315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N" sz="1800" b="1" i="1" dirty="0">
                <a:solidFill>
                  <a:schemeClr val="accent2">
                    <a:lumMod val="75000"/>
                  </a:schemeClr>
                </a:solidFill>
              </a:rPr>
              <a:t>doaa@iiti.ac.in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ED5A2-8EC9-62E4-5153-A8C350374F51}"/>
              </a:ext>
            </a:extLst>
          </p:cNvPr>
          <p:cNvSpPr txBox="1"/>
          <p:nvPr/>
        </p:nvSpPr>
        <p:spPr>
          <a:xfrm>
            <a:off x="6708169" y="481500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rgbClr val="7030A0"/>
                </a:solidFill>
              </a:rPr>
              <a:t>Faculty Advisor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B29BAF-66A1-2C0D-5804-F243C984CC48}"/>
              </a:ext>
            </a:extLst>
          </p:cNvPr>
          <p:cNvCxnSpPr>
            <a:cxnSpLocks/>
          </p:cNvCxnSpPr>
          <p:nvPr/>
        </p:nvCxnSpPr>
        <p:spPr>
          <a:xfrm flipV="1">
            <a:off x="6603301" y="5194573"/>
            <a:ext cx="807688" cy="739929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732BC3-3DAD-8F89-75F4-A6EC91181762}"/>
              </a:ext>
            </a:extLst>
          </p:cNvPr>
          <p:cNvCxnSpPr>
            <a:cxnSpLocks/>
          </p:cNvCxnSpPr>
          <p:nvPr/>
        </p:nvCxnSpPr>
        <p:spPr>
          <a:xfrm flipH="1" flipV="1">
            <a:off x="6668582" y="4044088"/>
            <a:ext cx="742407" cy="721526"/>
          </a:xfrm>
          <a:prstGeom prst="straightConnector1">
            <a:avLst/>
          </a:prstGeom>
          <a:ln w="285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03;p3">
            <a:extLst>
              <a:ext uri="{FF2B5EF4-FFF2-40B4-BE49-F238E27FC236}">
                <a16:creationId xmlns:a16="http://schemas.microsoft.com/office/drawing/2014/main" id="{2EA7B6FD-0078-6DFA-C72A-CE667A4A1744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35959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3;p3">
            <a:extLst>
              <a:ext uri="{FF2B5EF4-FFF2-40B4-BE49-F238E27FC236}">
                <a16:creationId xmlns:a16="http://schemas.microsoft.com/office/drawing/2014/main" id="{045C22F8-7241-30F0-36AA-5C848E34F21F}"/>
              </a:ext>
            </a:extLst>
          </p:cNvPr>
          <p:cNvSpPr txBox="1"/>
          <p:nvPr/>
        </p:nvSpPr>
        <p:spPr>
          <a:xfrm>
            <a:off x="126927" y="9996"/>
            <a:ext cx="2880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Contacts: Faculty</a:t>
            </a: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Phone call - Free technology icons">
            <a:extLst>
              <a:ext uri="{FF2B5EF4-FFF2-40B4-BE49-F238E27FC236}">
                <a16:creationId xmlns:a16="http://schemas.microsoft.com/office/drawing/2014/main" id="{7BDE5959-D82E-0580-5241-31E0A06CE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9" y="721229"/>
            <a:ext cx="840871" cy="84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ail Generic Flat Gradient icon">
            <a:extLst>
              <a:ext uri="{FF2B5EF4-FFF2-40B4-BE49-F238E27FC236}">
                <a16:creationId xmlns:a16="http://schemas.microsoft.com/office/drawing/2014/main" id="{DE24B735-BC59-3597-8CD3-D804441B2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53" y="1562100"/>
            <a:ext cx="975824" cy="9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B1FD37CE-8BF8-1E44-2A0C-F365517F31C4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CD929-C38A-C4B1-5974-BB2FAF3A3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44" y="541743"/>
            <a:ext cx="9002218" cy="58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3;p3">
            <a:extLst>
              <a:ext uri="{FF2B5EF4-FFF2-40B4-BE49-F238E27FC236}">
                <a16:creationId xmlns:a16="http://schemas.microsoft.com/office/drawing/2014/main" id="{045C22F8-7241-30F0-36AA-5C848E34F21F}"/>
              </a:ext>
            </a:extLst>
          </p:cNvPr>
          <p:cNvSpPr txBox="1"/>
          <p:nvPr/>
        </p:nvSpPr>
        <p:spPr>
          <a:xfrm>
            <a:off x="0" y="0"/>
            <a:ext cx="288035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Contacts: Staff</a:t>
            </a: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Phone call - Free technology icons">
            <a:extLst>
              <a:ext uri="{FF2B5EF4-FFF2-40B4-BE49-F238E27FC236}">
                <a16:creationId xmlns:a16="http://schemas.microsoft.com/office/drawing/2014/main" id="{7BDE5959-D82E-0580-5241-31E0A06CE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29" y="721229"/>
            <a:ext cx="840871" cy="84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ail Generic Flat Gradient icon">
            <a:extLst>
              <a:ext uri="{FF2B5EF4-FFF2-40B4-BE49-F238E27FC236}">
                <a16:creationId xmlns:a16="http://schemas.microsoft.com/office/drawing/2014/main" id="{DE24B735-BC59-3597-8CD3-D804441B2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253" y="1562100"/>
            <a:ext cx="975824" cy="9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82CDFD59-7F6D-727C-F440-E7EE796C8E69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4FEC7-A7FA-63D4-DAA8-2F9E4F497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9443" y="1466301"/>
            <a:ext cx="8329737" cy="28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3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234BAE-481D-305F-21C8-2D4577159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255" y="164002"/>
            <a:ext cx="6689489" cy="610555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CB4E78C2-FBEC-2166-754F-3D3F94D985FA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05883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D30437-66FE-A90E-6F1F-952B577A9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92" y="339154"/>
            <a:ext cx="5848350" cy="380047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B8E2F-730E-0F81-088D-9CB4E3267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626" y="3117949"/>
            <a:ext cx="5363945" cy="321687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E359EED1-2920-DA29-2DA4-D15FAC3B1BD8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088217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182076" y="1637359"/>
            <a:ext cx="961478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ea typeface="Calibri"/>
              </a:rPr>
              <a:t> </a:t>
            </a:r>
            <a:r>
              <a:rPr lang="en-US" sz="2800" b="1" i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</a:p>
          <a:p>
            <a:pPr algn="ctr"/>
            <a:r>
              <a:rPr lang="en-US" sz="2800" b="1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Starting of: 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56C3F49B-DA3C-7A7C-2A72-93AA1D2004EA}"/>
              </a:ext>
            </a:extLst>
          </p:cNvPr>
          <p:cNvSpPr txBox="1"/>
          <p:nvPr/>
        </p:nvSpPr>
        <p:spPr>
          <a:xfrm>
            <a:off x="3052526" y="4746029"/>
            <a:ext cx="608694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FF0000"/>
                </a:solidFill>
              </a:rPr>
              <a:t>Electrical Engineering Students Association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1" dirty="0">
                <a:solidFill>
                  <a:srgbClr val="FF0000"/>
                </a:solidFill>
              </a:rPr>
              <a:t>(EESA)</a:t>
            </a:r>
          </a:p>
          <a:p>
            <a:pPr algn="ctr"/>
            <a:r>
              <a:rPr lang="en-GB" sz="2400" b="1" i="1" dirty="0">
                <a:solidFill>
                  <a:srgbClr val="FF0000"/>
                </a:solidFill>
              </a:rPr>
              <a:t>16</a:t>
            </a:r>
            <a:r>
              <a:rPr lang="en-GB" sz="2400" b="1" i="1" baseline="30000" dirty="0">
                <a:solidFill>
                  <a:srgbClr val="FF0000"/>
                </a:solidFill>
              </a:rPr>
              <a:t>th</a:t>
            </a:r>
            <a:r>
              <a:rPr lang="en-GB" sz="2400" b="1" i="1" dirty="0">
                <a:solidFill>
                  <a:srgbClr val="FF0000"/>
                </a:solidFill>
              </a:rPr>
              <a:t> Aug. 2023</a:t>
            </a:r>
            <a:endParaRPr lang="en-GB" sz="2400" b="1" dirty="0">
              <a:solidFill>
                <a:srgbClr val="FF0000"/>
              </a:solidFill>
            </a:endParaRPr>
          </a:p>
        </p:txBody>
      </p:sp>
      <p:pic>
        <p:nvPicPr>
          <p:cNvPr id="4" name="Google Shape;102;p3">
            <a:extLst>
              <a:ext uri="{FF2B5EF4-FFF2-40B4-BE49-F238E27FC236}">
                <a16:creationId xmlns:a16="http://schemas.microsoft.com/office/drawing/2014/main" id="{7805FEE1-4244-DF90-DEF0-1B48A8E13A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3732" y="173019"/>
            <a:ext cx="1164534" cy="123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EBE5EA61-15B2-F592-092B-554DEE41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788" y="2925164"/>
            <a:ext cx="4973339" cy="14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4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88608" y="1680741"/>
            <a:ext cx="961478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ea typeface="Calibri"/>
              </a:rPr>
              <a:t> </a:t>
            </a:r>
            <a:r>
              <a:rPr lang="en-US" sz="2800" b="1" i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Unveiling of: </a:t>
            </a:r>
            <a:endParaRPr sz="1800" dirty="0">
              <a:solidFill>
                <a:srgbClr val="0070C0"/>
              </a:solidFill>
            </a:endParaRPr>
          </a:p>
        </p:txBody>
      </p:sp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56C3F49B-DA3C-7A7C-2A72-93AA1D2004EA}"/>
              </a:ext>
            </a:extLst>
          </p:cNvPr>
          <p:cNvSpPr txBox="1"/>
          <p:nvPr/>
        </p:nvSpPr>
        <p:spPr>
          <a:xfrm>
            <a:off x="3160464" y="3521579"/>
            <a:ext cx="608694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FF0000"/>
                </a:solidFill>
              </a:rPr>
              <a:t>The New EE Department Website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3200" b="1" dirty="0">
              <a:solidFill>
                <a:srgbClr val="FF0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rgbClr val="FF0000"/>
                </a:solidFill>
              </a:rPr>
              <a:t>16</a:t>
            </a:r>
            <a:r>
              <a:rPr lang="en-GB" sz="2400" b="1" i="1" baseline="30000" dirty="0">
                <a:solidFill>
                  <a:srgbClr val="FF0000"/>
                </a:solidFill>
              </a:rPr>
              <a:t>th</a:t>
            </a:r>
            <a:r>
              <a:rPr lang="en-GB" sz="2400" b="1" i="1" dirty="0">
                <a:solidFill>
                  <a:srgbClr val="FF0000"/>
                </a:solidFill>
              </a:rPr>
              <a:t> Aug. 2023</a:t>
            </a:r>
            <a:endParaRPr sz="2400" b="1" i="1" dirty="0">
              <a:solidFill>
                <a:srgbClr val="FF0000"/>
              </a:solidFill>
            </a:endParaRPr>
          </a:p>
        </p:txBody>
      </p:sp>
      <p:pic>
        <p:nvPicPr>
          <p:cNvPr id="3" name="Google Shape;102;p3">
            <a:extLst>
              <a:ext uri="{FF2B5EF4-FFF2-40B4-BE49-F238E27FC236}">
                <a16:creationId xmlns:a16="http://schemas.microsoft.com/office/drawing/2014/main" id="{588DC662-88CB-D889-E9B3-322739F6B9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3732" y="105945"/>
            <a:ext cx="1164534" cy="1231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97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404" y="225395"/>
            <a:ext cx="8383424" cy="628756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1908699" y="5558896"/>
            <a:ext cx="603681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endParaRPr sz="1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>
              <a:solidFill>
                <a:srgbClr val="00B0F0"/>
              </a:solidFill>
            </a:endParaRPr>
          </a:p>
        </p:txBody>
      </p:sp>
      <p:pic>
        <p:nvPicPr>
          <p:cNvPr id="2" name="Google Shape;102;p3">
            <a:extLst>
              <a:ext uri="{FF2B5EF4-FFF2-40B4-BE49-F238E27FC236}">
                <a16:creationId xmlns:a16="http://schemas.microsoft.com/office/drawing/2014/main" id="{2245AEC7-5F13-5236-22B5-8D79916324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603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CCB1-0501-2072-A25D-F51EDD3BB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05434-8F77-D972-15B5-12F0B8533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0B31D7-0E49-2C0C-42CD-C55EAEA63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12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7CE893-651E-4B17-42A2-B0458FA18F30}"/>
              </a:ext>
            </a:extLst>
          </p:cNvPr>
          <p:cNvSpPr txBox="1"/>
          <p:nvPr/>
        </p:nvSpPr>
        <p:spPr>
          <a:xfrm>
            <a:off x="3054285" y="41286"/>
            <a:ext cx="6561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2">
                    <a:lumMod val="20000"/>
                    <a:lumOff val="80000"/>
                  </a:schemeClr>
                </a:solidFill>
                <a:latin typeface="Bodoni MT Black" panose="02070A03080606020203" pitchFamily="18" charset="0"/>
              </a:rPr>
              <a:t>TECH CLUBS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7D40C7-ABFA-D581-A30B-E0DB10B2ED4C}"/>
              </a:ext>
            </a:extLst>
          </p:cNvPr>
          <p:cNvSpPr txBox="1"/>
          <p:nvPr/>
        </p:nvSpPr>
        <p:spPr>
          <a:xfrm>
            <a:off x="219958" y="1356363"/>
            <a:ext cx="11161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2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PROGRAMMING CLUB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53E713-42F8-8A18-9B74-3D2032E86371}"/>
              </a:ext>
            </a:extLst>
          </p:cNvPr>
          <p:cNvSpPr txBox="1"/>
          <p:nvPr/>
        </p:nvSpPr>
        <p:spPr>
          <a:xfrm>
            <a:off x="3047215" y="3202054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60117F-D6B2-27A1-AB16-344D8831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773" y="1272928"/>
            <a:ext cx="1052347" cy="11376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A23A46-68F8-C237-5E7F-18F9DF20F28D}"/>
              </a:ext>
            </a:extLst>
          </p:cNvPr>
          <p:cNvSpPr txBox="1"/>
          <p:nvPr/>
        </p:nvSpPr>
        <p:spPr>
          <a:xfrm>
            <a:off x="1008667" y="1963089"/>
            <a:ext cx="4986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SOFTWARE DEVELOPMENT</a:t>
            </a:r>
          </a:p>
          <a:p>
            <a:pPr marL="285750" lvl="3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COMPETITIVE PROGRAMMING</a:t>
            </a:r>
          </a:p>
          <a:p>
            <a:pPr marL="285750" lvl="3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CYBER SECURITY    </a:t>
            </a:r>
          </a:p>
          <a:p>
            <a:pPr lvl="3">
              <a:buClr>
                <a:schemeClr val="bg1"/>
              </a:buClr>
            </a:pP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lvl="3">
              <a:buClr>
                <a:schemeClr val="bg1"/>
              </a:buClr>
            </a:pP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lvl="3">
              <a:buClr>
                <a:schemeClr val="bg1"/>
              </a:buClr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 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89AEC-AD83-616F-0628-4AE0CD9FD770}"/>
              </a:ext>
            </a:extLst>
          </p:cNvPr>
          <p:cNvSpPr txBox="1"/>
          <p:nvPr/>
        </p:nvSpPr>
        <p:spPr>
          <a:xfrm>
            <a:off x="218646" y="3102576"/>
            <a:ext cx="1018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  CYNAPTICS CLUB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5367013-4046-348A-EA5D-CB62B85AF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773" y="3089971"/>
            <a:ext cx="1062699" cy="10301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84A86F-2358-A9C6-4ED3-65486C75467C}"/>
              </a:ext>
            </a:extLst>
          </p:cNvPr>
          <p:cNvSpPr txBox="1"/>
          <p:nvPr/>
        </p:nvSpPr>
        <p:spPr>
          <a:xfrm>
            <a:off x="838140" y="3668537"/>
            <a:ext cx="620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THE AI/ML CLUB OF IIT INDORE THAT CAN HELP YOU BUILD YOUR OWN </a:t>
            </a:r>
          </a:p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 CHATGPT OR MANY OTHER INTERESTING AI MODELS 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EF577E-83A9-CA45-ABA3-03B20F52050A}"/>
              </a:ext>
            </a:extLst>
          </p:cNvPr>
          <p:cNvSpPr txBox="1"/>
          <p:nvPr/>
        </p:nvSpPr>
        <p:spPr>
          <a:xfrm>
            <a:off x="1310519" y="2677321"/>
            <a:ext cx="4185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progclub@iiti.ac.in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EAEF148-8C2C-13F7-5F61-9153B84831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5791" y="2766014"/>
            <a:ext cx="247604" cy="1787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338142-1A09-D76C-27C4-A5ED3DF3A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5791" y="4196283"/>
            <a:ext cx="247604" cy="1787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675E32-6C6A-B43A-42F9-AACB4057E09F}"/>
              </a:ext>
            </a:extLst>
          </p:cNvPr>
          <p:cNvSpPr txBox="1"/>
          <p:nvPr/>
        </p:nvSpPr>
        <p:spPr>
          <a:xfrm>
            <a:off x="1310519" y="4131765"/>
            <a:ext cx="6169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Cynaptics@iiti.ac.in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B16CE-2853-28EC-3B55-915FC4517D1A}"/>
              </a:ext>
            </a:extLst>
          </p:cNvPr>
          <p:cNvSpPr txBox="1"/>
          <p:nvPr/>
        </p:nvSpPr>
        <p:spPr>
          <a:xfrm>
            <a:off x="218646" y="4549656"/>
            <a:ext cx="6826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/>
              <a:t>    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ELECTRONICS CLUB</a:t>
            </a:r>
          </a:p>
          <a:p>
            <a:pPr>
              <a:buClr>
                <a:schemeClr val="bg1"/>
              </a:buClr>
            </a:pPr>
            <a:endParaRPr lang="en-IN" sz="3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29A0BE-40A2-26A9-855B-C0794EAEE0D6}"/>
              </a:ext>
            </a:extLst>
          </p:cNvPr>
          <p:cNvSpPr txBox="1"/>
          <p:nvPr/>
        </p:nvSpPr>
        <p:spPr>
          <a:xfrm>
            <a:off x="886640" y="5088265"/>
            <a:ext cx="622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WORKS ON THE WIDE APPLICATIONS OF ELECTRONICS LIKE IoT, </a:t>
            </a:r>
          </a:p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MICROPROCESSORS, CHIPS, GENERAL ELECTRICALS AND SIMULATORS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7A39B1-2CDA-A1FD-5C00-289FFAC39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097" y="4589577"/>
            <a:ext cx="1112616" cy="10211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2BADB7-E75D-2C4E-51C5-B58B5F8F3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5791" y="5648955"/>
            <a:ext cx="247604" cy="1787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BF6822-0444-CCC9-3986-175FC0DBA5DE}"/>
              </a:ext>
            </a:extLst>
          </p:cNvPr>
          <p:cNvSpPr txBox="1"/>
          <p:nvPr/>
        </p:nvSpPr>
        <p:spPr>
          <a:xfrm>
            <a:off x="1305805" y="5580247"/>
            <a:ext cx="61745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ELECCLUB@iiti.ac.in</a:t>
            </a:r>
          </a:p>
        </p:txBody>
      </p:sp>
    </p:spTree>
    <p:extLst>
      <p:ext uri="{BB962C8B-B14F-4D97-AF65-F5344CB8AC3E}">
        <p14:creationId xmlns:p14="http://schemas.microsoft.com/office/powerpoint/2010/main" val="2063931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5" grpId="0"/>
      <p:bldP spid="29" grpId="0"/>
      <p:bldP spid="30" grpId="0"/>
      <p:bldP spid="35" grpId="0"/>
      <p:bldP spid="36" grpId="0"/>
      <p:bldP spid="37" grpId="0"/>
      <p:bldP spid="4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B5922-1B03-4950-3447-C22DDF8B5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BB096-DA3B-3AF1-CE1A-EACFAFEBA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3DD21-B435-67B4-D274-04E9508AC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1AA78-7DB0-E501-ED4A-0D43B9A33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272" y="356131"/>
            <a:ext cx="1204064" cy="1036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0AEE8-7DA7-69AA-BBD0-F0B7B7F1A911}"/>
              </a:ext>
            </a:extLst>
          </p:cNvPr>
          <p:cNvSpPr txBox="1"/>
          <p:nvPr/>
        </p:nvSpPr>
        <p:spPr>
          <a:xfrm>
            <a:off x="575035" y="356131"/>
            <a:ext cx="7305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/>
              <a:t>    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ROBOTICS CLUB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636E7-8E3A-90AD-9CF3-4732BE51BA84}"/>
              </a:ext>
            </a:extLst>
          </p:cNvPr>
          <p:cNvSpPr txBox="1"/>
          <p:nvPr/>
        </p:nvSpPr>
        <p:spPr>
          <a:xfrm>
            <a:off x="1338607" y="893718"/>
            <a:ext cx="60991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latin typeface="Algerian" panose="04020705040A02060702" pitchFamily="8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MACHINE LEARNING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ELECTRONICS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MECHANICS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CAD(COMPUTER AIDED DESIGN)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ROS(ROBOT OPERATING SYSTEM)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92025-86CB-5F78-1E13-393EB66D6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38607" y="2065987"/>
            <a:ext cx="247604" cy="178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2C52D3-650A-6115-F820-DBDE5571AEEC}"/>
              </a:ext>
            </a:extLst>
          </p:cNvPr>
          <p:cNvSpPr txBox="1"/>
          <p:nvPr/>
        </p:nvSpPr>
        <p:spPr>
          <a:xfrm>
            <a:off x="1654404" y="2001455"/>
            <a:ext cx="6099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ROBOTICSCLUB@iiti.ac.in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556DD-CCA9-208E-AB80-D49D00FB445F}"/>
              </a:ext>
            </a:extLst>
          </p:cNvPr>
          <p:cNvSpPr txBox="1"/>
          <p:nvPr/>
        </p:nvSpPr>
        <p:spPr>
          <a:xfrm>
            <a:off x="568751" y="2498103"/>
            <a:ext cx="753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/>
              <a:t>    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IVDC CLUB</a:t>
            </a:r>
            <a:r>
              <a:rPr lang="en-IN" sz="3200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DE0A07-DDE2-1CC4-21D5-479E99C8B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0272" y="2498103"/>
            <a:ext cx="1212312" cy="12123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71F35A-6B69-5C04-2D2D-FAF292FEA467}"/>
              </a:ext>
            </a:extLst>
          </p:cNvPr>
          <p:cNvSpPr txBox="1"/>
          <p:nvPr/>
        </p:nvSpPr>
        <p:spPr>
          <a:xfrm>
            <a:off x="1338606" y="3082878"/>
            <a:ext cx="9143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INTELLIGENT VEHICLES DESIGN AND CONTROL CLUB WORKS IN THE FIELD OF DEVELOPMENT OF AUTONOMOUS VEHICLES. IT HAS THE FOLLOWING DOMAINS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DESIGN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AUTONOMY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HARDWARE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D4FD5A-FB97-6626-B440-57CA0694C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46305" y="4235755"/>
            <a:ext cx="241636" cy="1744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8E5A4F-8812-028F-1B7B-E8824AAC87CD}"/>
              </a:ext>
            </a:extLst>
          </p:cNvPr>
          <p:cNvSpPr txBox="1"/>
          <p:nvPr/>
        </p:nvSpPr>
        <p:spPr>
          <a:xfrm>
            <a:off x="1654404" y="4156174"/>
            <a:ext cx="61745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IVDC@iiti.ac.in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02CE06-816D-A19E-DBB0-7462D6DFADA4}"/>
              </a:ext>
            </a:extLst>
          </p:cNvPr>
          <p:cNvSpPr txBox="1"/>
          <p:nvPr/>
        </p:nvSpPr>
        <p:spPr>
          <a:xfrm>
            <a:off x="568751" y="4527059"/>
            <a:ext cx="10507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    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GDSC 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1E5756-581E-398C-7930-2DE25BD34FDB}"/>
              </a:ext>
            </a:extLst>
          </p:cNvPr>
          <p:cNvSpPr txBox="1"/>
          <p:nvPr/>
        </p:nvSpPr>
        <p:spPr>
          <a:xfrm>
            <a:off x="1346305" y="5111834"/>
            <a:ext cx="78165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AI/ML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GAME DEV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ANDROID DEV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FULL STACK WEB DEV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BLOCKCHAIN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1A1A04-C288-254B-0C52-1796F17DB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4795" y="4533317"/>
            <a:ext cx="1238780" cy="10121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047155-DA4E-E076-988C-6CBCCA9E6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46305" y="6241235"/>
            <a:ext cx="241636" cy="1744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15C529F-0FEF-E0E7-9FD3-45E711EDB022}"/>
              </a:ext>
            </a:extLst>
          </p:cNvPr>
          <p:cNvSpPr txBox="1"/>
          <p:nvPr/>
        </p:nvSpPr>
        <p:spPr>
          <a:xfrm>
            <a:off x="1659118" y="6184377"/>
            <a:ext cx="6169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DSC_IIT@IITI.AC.IN</a:t>
            </a:r>
          </a:p>
        </p:txBody>
      </p:sp>
    </p:spTree>
    <p:extLst>
      <p:ext uri="{BB962C8B-B14F-4D97-AF65-F5344CB8AC3E}">
        <p14:creationId xmlns:p14="http://schemas.microsoft.com/office/powerpoint/2010/main" val="42673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  <p:bldP spid="17" grpId="0"/>
      <p:bldP spid="20" grpId="0"/>
      <p:bldP spid="21" grpId="0"/>
      <p:bldP spid="22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3A88A437-3B0F-E087-C681-A76C33A07C7C}"/>
              </a:ext>
            </a:extLst>
          </p:cNvPr>
          <p:cNvSpPr txBox="1"/>
          <p:nvPr/>
        </p:nvSpPr>
        <p:spPr>
          <a:xfrm>
            <a:off x="0" y="65857"/>
            <a:ext cx="26514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+mn-lt"/>
                <a:cs typeface="Calibri"/>
                <a:sym typeface="Calibri"/>
              </a:rPr>
              <a:t>Our History</a:t>
            </a:r>
            <a:endParaRPr sz="1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DC4E3-A2C1-E171-5FE7-6AA04CB6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139" y="65857"/>
            <a:ext cx="5828632" cy="6452638"/>
          </a:xfrm>
          <a:prstGeom prst="rect">
            <a:avLst/>
          </a:prstGeom>
        </p:spPr>
      </p:pic>
      <p:sp>
        <p:nvSpPr>
          <p:cNvPr id="9" name="Google Shape;103;p3">
            <a:extLst>
              <a:ext uri="{FF2B5EF4-FFF2-40B4-BE49-F238E27FC236}">
                <a16:creationId xmlns:a16="http://schemas.microsoft.com/office/drawing/2014/main" id="{40ED9E47-448C-C03B-7777-41D71224BBFF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B748F9-D0F0-2513-5777-1C5421331293}"/>
              </a:ext>
            </a:extLst>
          </p:cNvPr>
          <p:cNvSpPr/>
          <p:nvPr/>
        </p:nvSpPr>
        <p:spPr>
          <a:xfrm>
            <a:off x="3548957" y="589037"/>
            <a:ext cx="745245" cy="9138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CDB64-384E-D6B8-CE1F-804780253FCF}"/>
              </a:ext>
            </a:extLst>
          </p:cNvPr>
          <p:cNvSpPr/>
          <p:nvPr/>
        </p:nvSpPr>
        <p:spPr>
          <a:xfrm>
            <a:off x="3548956" y="2145670"/>
            <a:ext cx="745245" cy="8394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E44D53-472A-B404-76D4-A36683A0B7AC}"/>
              </a:ext>
            </a:extLst>
          </p:cNvPr>
          <p:cNvSpPr/>
          <p:nvPr/>
        </p:nvSpPr>
        <p:spPr>
          <a:xfrm>
            <a:off x="7897801" y="816736"/>
            <a:ext cx="719150" cy="9138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FEA84-E7DC-803D-C266-CE06A7FB5285}"/>
              </a:ext>
            </a:extLst>
          </p:cNvPr>
          <p:cNvSpPr/>
          <p:nvPr/>
        </p:nvSpPr>
        <p:spPr>
          <a:xfrm>
            <a:off x="7712043" y="3521579"/>
            <a:ext cx="745245" cy="9138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8A2235-5D84-B403-9194-B7E8D2A40CE9}"/>
              </a:ext>
            </a:extLst>
          </p:cNvPr>
          <p:cNvSpPr/>
          <p:nvPr/>
        </p:nvSpPr>
        <p:spPr>
          <a:xfrm>
            <a:off x="3569877" y="4107142"/>
            <a:ext cx="745245" cy="8394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B54C22-293B-3E31-1E77-83EDB0DB9D6F}"/>
              </a:ext>
            </a:extLst>
          </p:cNvPr>
          <p:cNvSpPr/>
          <p:nvPr/>
        </p:nvSpPr>
        <p:spPr>
          <a:xfrm>
            <a:off x="7641095" y="4788404"/>
            <a:ext cx="745245" cy="9138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56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6079-5C04-F700-AED1-BA91D1056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D2F1E-36BB-5CC8-1183-C42A1AEC2C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2EAFC-11E0-F769-E6B2-9E9BB2356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0D916-9346-451C-1541-FCD940D28A85}"/>
              </a:ext>
            </a:extLst>
          </p:cNvPr>
          <p:cNvSpPr txBox="1"/>
          <p:nvPr/>
        </p:nvSpPr>
        <p:spPr>
          <a:xfrm>
            <a:off x="556181" y="282804"/>
            <a:ext cx="8078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/>
              <a:t>    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AEROMODELLING CLUB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25FDD-1544-F039-12F7-ADBDFEA95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282804"/>
            <a:ext cx="1165961" cy="1150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93CD0-DBF5-D91E-E393-F578FCCCB765}"/>
              </a:ext>
            </a:extLst>
          </p:cNvPr>
          <p:cNvSpPr txBox="1"/>
          <p:nvPr/>
        </p:nvSpPr>
        <p:spPr>
          <a:xfrm>
            <a:off x="1291471" y="844056"/>
            <a:ext cx="8408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WORKS IN THE FIELD OF BUILDING FLYING SMALL AIR VEHICLES AND INVOLVES THE ACTIVITY OF DESIGN, AERODYNAMICS AND DEVELOPMENT.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2138B-FF8B-F678-2BBB-54A5A51F9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00198" y="1399570"/>
            <a:ext cx="247604" cy="17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250140-EB4C-E08B-5005-9D47B5CC7001}"/>
              </a:ext>
            </a:extLst>
          </p:cNvPr>
          <p:cNvSpPr txBox="1"/>
          <p:nvPr/>
        </p:nvSpPr>
        <p:spPr>
          <a:xfrm>
            <a:off x="1705378" y="1335050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AEROCLUB@iiti.ac.in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1185D-8588-5F83-477A-354CD1D3B477}"/>
              </a:ext>
            </a:extLst>
          </p:cNvPr>
          <p:cNvSpPr txBox="1"/>
          <p:nvPr/>
        </p:nvSpPr>
        <p:spPr>
          <a:xfrm>
            <a:off x="556181" y="1670384"/>
            <a:ext cx="664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/>
              <a:t>    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CAE CLUB</a:t>
            </a:r>
            <a:r>
              <a:rPr lang="en-IN" sz="3200" dirty="0"/>
              <a:t>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BBD5B-E109-32CA-C02C-484645B7DFC8}"/>
              </a:ext>
            </a:extLst>
          </p:cNvPr>
          <p:cNvSpPr txBox="1"/>
          <p:nvPr/>
        </p:nvSpPr>
        <p:spPr>
          <a:xfrm>
            <a:off x="1355887" y="2255159"/>
            <a:ext cx="8862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THE CAE CLUB WORKS IN THE FIELD OF COMPUTER AIDED DESIGNING AND THE ENGINEERING INSPIRED FROM IT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1FB658-EAEC-D818-C995-5FF45AB22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6488" y="1740803"/>
            <a:ext cx="1168986" cy="1150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95FFDC-E621-90F4-B7A1-1893D70F8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00198" y="2802153"/>
            <a:ext cx="247604" cy="1787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1852CD-366E-A948-C791-D05A94F6FD29}"/>
              </a:ext>
            </a:extLst>
          </p:cNvPr>
          <p:cNvSpPr txBox="1"/>
          <p:nvPr/>
        </p:nvSpPr>
        <p:spPr>
          <a:xfrm>
            <a:off x="1705378" y="2725386"/>
            <a:ext cx="6169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CAECLUB@iiti.ac.in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702CAD-19DC-27C1-1791-684E0DBDAA96}"/>
              </a:ext>
            </a:extLst>
          </p:cNvPr>
          <p:cNvSpPr txBox="1"/>
          <p:nvPr/>
        </p:nvSpPr>
        <p:spPr>
          <a:xfrm>
            <a:off x="556181" y="3070766"/>
            <a:ext cx="6815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/>
              <a:t>    </a:t>
            </a:r>
            <a:r>
              <a:rPr lang="en-IN" sz="3200" dirty="0" err="1">
                <a:solidFill>
                  <a:schemeClr val="bg1"/>
                </a:solidFill>
                <a:latin typeface="Algerian" panose="04020705040A02060702" pitchFamily="82" charset="0"/>
              </a:rPr>
              <a:t>cfa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 club</a:t>
            </a:r>
            <a:endParaRPr lang="en-IN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12AEE-C8FF-A46B-9006-FCC1084D6F43}"/>
              </a:ext>
            </a:extLst>
          </p:cNvPr>
          <p:cNvSpPr txBox="1"/>
          <p:nvPr/>
        </p:nvSpPr>
        <p:spPr>
          <a:xfrm>
            <a:off x="1332320" y="3645241"/>
            <a:ext cx="4695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The club works in the following three domains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consulting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finance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analytics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B815EA-9B1C-60BF-5DD7-6BEFCFD20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00198" y="4660981"/>
            <a:ext cx="247604" cy="1787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DE59FE-F8E3-FD38-18A2-7527B4F0885B}"/>
              </a:ext>
            </a:extLst>
          </p:cNvPr>
          <p:cNvSpPr txBox="1"/>
          <p:nvPr/>
        </p:nvSpPr>
        <p:spPr>
          <a:xfrm>
            <a:off x="1724312" y="4580737"/>
            <a:ext cx="6169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Cfa@iiti.ac.in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887B4D-8959-093D-2790-5C5761B9A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6488" y="3145458"/>
            <a:ext cx="1196444" cy="12040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99847AA-0A7D-68ED-3F26-C45D6CE111EC}"/>
              </a:ext>
            </a:extLst>
          </p:cNvPr>
          <p:cNvSpPr txBox="1"/>
          <p:nvPr/>
        </p:nvSpPr>
        <p:spPr>
          <a:xfrm>
            <a:off x="641022" y="4925337"/>
            <a:ext cx="6645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/>
              <a:t>   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astronomy club</a:t>
            </a:r>
            <a:endParaRPr lang="en-IN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694B9-3C56-F54D-20AE-BBC4ABD93758}"/>
              </a:ext>
            </a:extLst>
          </p:cNvPr>
          <p:cNvSpPr txBox="1"/>
          <p:nvPr/>
        </p:nvSpPr>
        <p:spPr>
          <a:xfrm>
            <a:off x="1286552" y="5510112"/>
            <a:ext cx="9001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A club to learn and explore about the infinite possibilities in the universe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B59472-741B-52BA-FF1E-4DDB9EDF0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60831" y="5841789"/>
            <a:ext cx="247604" cy="1787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3EDFE16-F154-2097-2C37-856DC1D52EDB}"/>
              </a:ext>
            </a:extLst>
          </p:cNvPr>
          <p:cNvSpPr txBox="1"/>
          <p:nvPr/>
        </p:nvSpPr>
        <p:spPr>
          <a:xfrm>
            <a:off x="1724312" y="5762424"/>
            <a:ext cx="6169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astronomyclub@iiti.ac.in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44D250F-045E-B0FA-EAD7-673DC74FB7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2555" y="4925337"/>
            <a:ext cx="1196444" cy="127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45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8" grpId="0"/>
      <p:bldP spid="19" grpId="0"/>
      <p:bldP spid="20" grpId="0"/>
      <p:bldP spid="23" grpId="0"/>
      <p:bldP spid="29" grpId="0"/>
      <p:bldP spid="32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AA98-6B17-7DA0-076F-9FE4184E6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52707-F72B-97D7-9AF3-524285F696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E56B6-0726-01D2-09ED-09C05DDA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FE0ACE-492D-7367-14EE-0EB9A7AB0E30}"/>
              </a:ext>
            </a:extLst>
          </p:cNvPr>
          <p:cNvSpPr txBox="1"/>
          <p:nvPr/>
        </p:nvSpPr>
        <p:spPr>
          <a:xfrm>
            <a:off x="518474" y="199163"/>
            <a:ext cx="8116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    concreate club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894BE-E519-B712-8EC4-08ADAB6A4263}"/>
              </a:ext>
            </a:extLst>
          </p:cNvPr>
          <p:cNvSpPr txBox="1"/>
          <p:nvPr/>
        </p:nvSpPr>
        <p:spPr>
          <a:xfrm>
            <a:off x="1216057" y="721648"/>
            <a:ext cx="856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Works in the direction of creating something concrete and solid i.e. it deals with designs and engineering of buildings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0D1AD-6D13-8FC8-F072-3F1CD58B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3179" y="243939"/>
            <a:ext cx="1211685" cy="1211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02DF0-0285-DAAE-9F20-6F1B7E3E8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82681" y="1276885"/>
            <a:ext cx="247604" cy="178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B0930D-AFA8-D66E-4280-72E1DD55EEE1}"/>
              </a:ext>
            </a:extLst>
          </p:cNvPr>
          <p:cNvSpPr txBox="1"/>
          <p:nvPr/>
        </p:nvSpPr>
        <p:spPr>
          <a:xfrm>
            <a:off x="1543948" y="1197809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concreate@iiti.ac.in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C5B21-A8C6-F129-5C13-87DE2955CDD5}"/>
              </a:ext>
            </a:extLst>
          </p:cNvPr>
          <p:cNvSpPr txBox="1"/>
          <p:nvPr/>
        </p:nvSpPr>
        <p:spPr>
          <a:xfrm>
            <a:off x="518474" y="1597661"/>
            <a:ext cx="880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/>
              <a:t>    </a:t>
            </a:r>
            <a:r>
              <a:rPr lang="en-IN" sz="3200" dirty="0" err="1">
                <a:solidFill>
                  <a:schemeClr val="bg1"/>
                </a:solidFill>
                <a:latin typeface="Algerian" panose="04020705040A02060702" pitchFamily="82" charset="0"/>
              </a:rPr>
              <a:t>metacryst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 club</a:t>
            </a:r>
            <a:endParaRPr lang="en-IN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79D33C-F73F-DFFA-30EA-E406411E4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765" y="1540937"/>
            <a:ext cx="1143099" cy="1173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8565EA-3F98-A837-D75F-6AA07B390D64}"/>
              </a:ext>
            </a:extLst>
          </p:cNvPr>
          <p:cNvSpPr txBox="1"/>
          <p:nvPr/>
        </p:nvSpPr>
        <p:spPr>
          <a:xfrm>
            <a:off x="1246864" y="2127728"/>
            <a:ext cx="9011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Works in the field of existing and new materials and also researches about the possible new material inventions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0F95EC-F741-BE43-A400-99633DB2B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96344" y="2671265"/>
            <a:ext cx="247604" cy="1787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143308-0E4F-C22B-5996-784718CEAF95}"/>
              </a:ext>
            </a:extLst>
          </p:cNvPr>
          <p:cNvSpPr txBox="1"/>
          <p:nvPr/>
        </p:nvSpPr>
        <p:spPr>
          <a:xfrm>
            <a:off x="1618111" y="2602778"/>
            <a:ext cx="6169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metacryst@iiti.ac.in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AC997D-763C-147D-D894-CCB51615499A}"/>
              </a:ext>
            </a:extLst>
          </p:cNvPr>
          <p:cNvSpPr txBox="1"/>
          <p:nvPr/>
        </p:nvSpPr>
        <p:spPr>
          <a:xfrm>
            <a:off x="518474" y="3005822"/>
            <a:ext cx="8493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3200" dirty="0">
                <a:latin typeface="Algerian" panose="04020705040A02060702" pitchFamily="82" charset="0"/>
              </a:rPr>
              <a:t>    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quantum computing club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E3335-7E94-670C-3BE5-C621C13E5BA5}"/>
              </a:ext>
            </a:extLst>
          </p:cNvPr>
          <p:cNvSpPr txBox="1"/>
          <p:nvPr/>
        </p:nvSpPr>
        <p:spPr>
          <a:xfrm>
            <a:off x="1249052" y="3535210"/>
            <a:ext cx="6787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The club attempts to solve problems that regular computers can’t in the domain like cryptography, machine learning, optimization and numerical simulations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6312EB-3B38-EC4F-C458-5447E9EC6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14427" y="4273561"/>
            <a:ext cx="247604" cy="1787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F11481-1D31-8107-0582-303447F8AA78}"/>
              </a:ext>
            </a:extLst>
          </p:cNvPr>
          <p:cNvSpPr txBox="1"/>
          <p:nvPr/>
        </p:nvSpPr>
        <p:spPr>
          <a:xfrm>
            <a:off x="1627406" y="4208416"/>
            <a:ext cx="6169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ee220002044@iiti.ac.in</a:t>
            </a:r>
          </a:p>
        </p:txBody>
      </p:sp>
    </p:spTree>
    <p:extLst>
      <p:ext uri="{BB962C8B-B14F-4D97-AF65-F5344CB8AC3E}">
        <p14:creationId xmlns:p14="http://schemas.microsoft.com/office/powerpoint/2010/main" val="5955846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5" grpId="0"/>
      <p:bldP spid="19" grpId="0"/>
      <p:bldP spid="7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2BD961-B97A-21EC-999C-636ADD13C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4690C7-89C7-484D-F509-FFE6F5684A97}"/>
              </a:ext>
            </a:extLst>
          </p:cNvPr>
          <p:cNvSpPr txBox="1"/>
          <p:nvPr/>
        </p:nvSpPr>
        <p:spPr>
          <a:xfrm>
            <a:off x="415389" y="767312"/>
            <a:ext cx="94989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IN" sz="2400" dirty="0" err="1">
                <a:solidFill>
                  <a:schemeClr val="bg1"/>
                </a:solidFill>
                <a:latin typeface="Algerian" panose="04020705040A02060702" pitchFamily="82" charset="0"/>
              </a:rPr>
              <a:t>Pclub</a:t>
            </a:r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- WEBD-MIHIR PATEL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CP-PV SEKHAR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CYBER SECURITY-PURAV BIYANI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2.    CYNAPTICS-YATHARTH GUPTA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3.    ELECTRONICS CLUB-DHRUV PARASRAMPURIA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4.    ROBOTICS CLUB-</a:t>
            </a:r>
            <a:r>
              <a:rPr lang="en-IN" sz="2400" dirty="0" err="1">
                <a:solidFill>
                  <a:schemeClr val="bg1"/>
                </a:solidFill>
                <a:latin typeface="Algerian" panose="04020705040A02060702" pitchFamily="82" charset="0"/>
              </a:rPr>
              <a:t>akshit</a:t>
            </a:r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Algerian" panose="04020705040A02060702" pitchFamily="82" charset="0"/>
              </a:rPr>
              <a:t>raizada</a:t>
            </a:r>
            <a:endParaRPr lang="en-IN" sz="24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5.    IVDC-ADITYA GUHAGARKAR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6.    GDSC-ROHIT DHANOTIA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7.    AEROMODELLING CLUB-</a:t>
            </a:r>
            <a:r>
              <a:rPr lang="en-IN" sz="2400" dirty="0" err="1">
                <a:solidFill>
                  <a:schemeClr val="bg1"/>
                </a:solidFill>
                <a:latin typeface="Algerian" panose="04020705040A02060702" pitchFamily="82" charset="0"/>
              </a:rPr>
              <a:t>soham</a:t>
            </a:r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  </a:t>
            </a:r>
            <a:r>
              <a:rPr lang="en-IN" sz="2400" dirty="0" err="1">
                <a:solidFill>
                  <a:schemeClr val="bg1"/>
                </a:solidFill>
                <a:latin typeface="Algerian" panose="04020705040A02060702" pitchFamily="82" charset="0"/>
              </a:rPr>
              <a:t>mondal</a:t>
            </a:r>
            <a:endParaRPr lang="en-IN" sz="24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8.    CAE CLUB-JUGAL SHAH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9.    CFA CLUB-TANISHA SAHU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10.  ASTRONOMY CLUB-</a:t>
            </a:r>
            <a:r>
              <a:rPr lang="en-IN" sz="2400" dirty="0" err="1">
                <a:solidFill>
                  <a:schemeClr val="bg1"/>
                </a:solidFill>
                <a:latin typeface="Algerian" panose="04020705040A02060702" pitchFamily="82" charset="0"/>
              </a:rPr>
              <a:t>divyam</a:t>
            </a:r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,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11.  CONCREATE CLUB-HIMANSHU KHATI</a:t>
            </a: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12.  METACRYST CLUB-Aakash </a:t>
            </a:r>
            <a:r>
              <a:rPr lang="en-IN" sz="2400" dirty="0" err="1">
                <a:solidFill>
                  <a:schemeClr val="bg1"/>
                </a:solidFill>
                <a:latin typeface="Algerian" panose="04020705040A02060702" pitchFamily="82" charset="0"/>
              </a:rPr>
              <a:t>sangvikar</a:t>
            </a:r>
            <a:endParaRPr lang="en-IN" sz="24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13.  QUANTUM COMPUTING-</a:t>
            </a:r>
            <a:r>
              <a:rPr lang="en-IN" sz="2400" dirty="0" err="1">
                <a:solidFill>
                  <a:schemeClr val="bg1"/>
                </a:solidFill>
                <a:latin typeface="Algerian" panose="04020705040A02060702" pitchFamily="82" charset="0"/>
              </a:rPr>
              <a:t>kumar</a:t>
            </a:r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Algerian" panose="04020705040A02060702" pitchFamily="82" charset="0"/>
              </a:rPr>
              <a:t>anmol</a:t>
            </a:r>
            <a:endParaRPr lang="en-IN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4A1D6-7290-5CF2-A921-B69EAEF355F2}"/>
              </a:ext>
            </a:extLst>
          </p:cNvPr>
          <p:cNvSpPr txBox="1"/>
          <p:nvPr/>
        </p:nvSpPr>
        <p:spPr>
          <a:xfrm>
            <a:off x="4316362" y="182537"/>
            <a:ext cx="6538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Club heads</a:t>
            </a:r>
          </a:p>
        </p:txBody>
      </p:sp>
    </p:spTree>
    <p:extLst>
      <p:ext uri="{BB962C8B-B14F-4D97-AF65-F5344CB8AC3E}">
        <p14:creationId xmlns:p14="http://schemas.microsoft.com/office/powerpoint/2010/main" val="90349187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DC258A-7E9F-363B-0884-7E33C745E852}"/>
              </a:ext>
            </a:extLst>
          </p:cNvPr>
          <p:cNvSpPr txBox="1"/>
          <p:nvPr/>
        </p:nvSpPr>
        <p:spPr>
          <a:xfrm>
            <a:off x="427271" y="772195"/>
            <a:ext cx="11125841" cy="543225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4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short to medium term vision is </a:t>
            </a:r>
            <a:r>
              <a:rPr lang="en-IN" sz="24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committed </a:t>
            </a:r>
            <a:r>
              <a:rPr lang="en-US" sz="24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a significant impact</a:t>
            </a:r>
            <a:r>
              <a:rPr lang="en-IN" sz="24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society </a:t>
            </a:r>
            <a:r>
              <a:rPr lang="en-US" sz="24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high value and qualitative </a:t>
            </a:r>
            <a:r>
              <a:rPr lang="en-US" sz="24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research. In support of this goal, we will focus on the following </a:t>
            </a:r>
            <a:r>
              <a:rPr lang="en-IN" sz="24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 in the future: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Next-generation Communication Systems, Smart Antennas, and Human-Centered</a:t>
            </a: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 for Signal Processing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Electronics, Semiconductor Nanofabrication, Electronics-Photonics convergence, Energy efficient systems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Renewable Energy Integration and Smart Grid, Cyber-security aspects, System</a:t>
            </a: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Chip Biomedical Devices for diagnostics and therapy</a:t>
            </a:r>
            <a:endParaRPr lang="en-US" sz="2400" i="0" u="none" strike="noStrike" baseline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sz="24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Upon enhancing our current strengths, we plan to offer M. Tech. programs in the</a:t>
            </a:r>
            <a:r>
              <a:rPr lang="en-IN" sz="24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specializations: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Electronics and Power Systems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and Microwave Engineering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03;p3">
            <a:extLst>
              <a:ext uri="{FF2B5EF4-FFF2-40B4-BE49-F238E27FC236}">
                <a16:creationId xmlns:a16="http://schemas.microsoft.com/office/drawing/2014/main" id="{E53B78CB-1800-89FF-0ACF-9461CF8FD9BB}"/>
              </a:ext>
            </a:extLst>
          </p:cNvPr>
          <p:cNvSpPr txBox="1"/>
          <p:nvPr/>
        </p:nvSpPr>
        <p:spPr>
          <a:xfrm>
            <a:off x="2834507" y="151902"/>
            <a:ext cx="60200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Our Vision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ABBA1FA3-D195-C77D-FD26-A3903B0ED7F2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87014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3">
            <a:extLst>
              <a:ext uri="{FF2B5EF4-FFF2-40B4-BE49-F238E27FC236}">
                <a16:creationId xmlns:a16="http://schemas.microsoft.com/office/drawing/2014/main" id="{DA061917-FBC8-8FEE-6D8E-A1AAC4ADAE38}"/>
              </a:ext>
            </a:extLst>
          </p:cNvPr>
          <p:cNvSpPr txBox="1"/>
          <p:nvPr/>
        </p:nvSpPr>
        <p:spPr>
          <a:xfrm>
            <a:off x="0" y="80881"/>
            <a:ext cx="4737446" cy="523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Research Verticals</a:t>
            </a: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EE0F8-C770-C6D8-1351-C3851D666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182" y="726931"/>
            <a:ext cx="6386513" cy="32242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441189-5256-D255-3389-92684FC77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744" y="1104475"/>
            <a:ext cx="7739159" cy="363872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7AEBAF-E347-DBC8-7CBA-3617FB24998A}"/>
              </a:ext>
            </a:extLst>
          </p:cNvPr>
          <p:cNvSpPr txBox="1"/>
          <p:nvPr/>
        </p:nvSpPr>
        <p:spPr>
          <a:xfrm>
            <a:off x="163824" y="4074060"/>
            <a:ext cx="527573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Group Faculty members (L to 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2060"/>
                </a:solidFill>
              </a:rPr>
              <a:t>Prof. Vivek Kanhangad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2060"/>
                </a:solidFill>
              </a:rPr>
              <a:t>Dr. Saptarshi Ghosh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2060"/>
                </a:solidFill>
              </a:rPr>
              <a:t>Prof</a:t>
            </a:r>
            <a:r>
              <a:rPr lang="en-US" sz="1800" dirty="0">
                <a:solidFill>
                  <a:srgbClr val="002060"/>
                </a:solidFill>
              </a:rPr>
              <a:t>. Vimal Bhatia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2060"/>
                </a:solidFill>
              </a:rPr>
              <a:t>Dr. Appina Balasubramanyam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2060"/>
                </a:solidFill>
              </a:rPr>
              <a:t>Prof</a:t>
            </a:r>
            <a:r>
              <a:rPr lang="en-US" sz="1800" dirty="0">
                <a:solidFill>
                  <a:srgbClr val="002060"/>
                </a:solidFill>
              </a:rPr>
              <a:t>. Ram Bilas Pachori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2060"/>
                </a:solidFill>
              </a:rPr>
              <a:t>Dr. Sumit Gautam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2060"/>
                </a:solidFill>
              </a:rPr>
              <a:t>Prof. Prabhat K. Upadhyay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2060"/>
                </a:solidFill>
              </a:rPr>
              <a:t>Dr. Swaminathan 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190C8-CD62-798C-B784-E93B710BC82F}"/>
              </a:ext>
            </a:extLst>
          </p:cNvPr>
          <p:cNvSpPr txBox="1"/>
          <p:nvPr/>
        </p:nvSpPr>
        <p:spPr>
          <a:xfrm>
            <a:off x="810422" y="2708947"/>
            <a:ext cx="282071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200" b="1" i="0" dirty="0">
                <a:solidFill>
                  <a:srgbClr val="7030A0"/>
                </a:solidFill>
                <a:effectLst/>
                <a:latin typeface="Google Sans"/>
              </a:rPr>
              <a:t>Communications and Signal Processing</a:t>
            </a:r>
          </a:p>
          <a:p>
            <a:pPr algn="just"/>
            <a:r>
              <a:rPr lang="en-US" sz="1200" b="1" i="0" dirty="0">
                <a:solidFill>
                  <a:srgbClr val="7030A0"/>
                </a:solidFill>
                <a:effectLst/>
                <a:latin typeface="Google Sans"/>
              </a:rPr>
              <a:t>Communication and signal processing are two interrelated fields that deal with the transmission, reception, and analysis of information through various mediums.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153B3C29-5C64-6689-E6D0-B0758F9D4492}"/>
              </a:ext>
            </a:extLst>
          </p:cNvPr>
          <p:cNvSpPr txBox="1"/>
          <p:nvPr/>
        </p:nvSpPr>
        <p:spPr>
          <a:xfrm>
            <a:off x="6346892" y="4771214"/>
            <a:ext cx="37568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Faculty members in </a:t>
            </a:r>
            <a:r>
              <a:rPr lang="en-US" sz="28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CSP</a:t>
            </a:r>
            <a:endParaRPr sz="1800" dirty="0">
              <a:solidFill>
                <a:srgbClr val="00B0F0"/>
              </a:solidFill>
            </a:endParaRPr>
          </a:p>
        </p:txBody>
      </p:sp>
      <p:sp>
        <p:nvSpPr>
          <p:cNvPr id="7" name="Google Shape;103;p3">
            <a:extLst>
              <a:ext uri="{FF2B5EF4-FFF2-40B4-BE49-F238E27FC236}">
                <a16:creationId xmlns:a16="http://schemas.microsoft.com/office/drawing/2014/main" id="{F6DC3EAC-75ED-40FF-7FA8-B30BFC4003C9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8" name="Google Shape;102;p3">
            <a:extLst>
              <a:ext uri="{FF2B5EF4-FFF2-40B4-BE49-F238E27FC236}">
                <a16:creationId xmlns:a16="http://schemas.microsoft.com/office/drawing/2014/main" id="{F0053B7D-3403-D3E3-64F3-9FD7214B0C8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31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3">
            <a:extLst>
              <a:ext uri="{FF2B5EF4-FFF2-40B4-BE49-F238E27FC236}">
                <a16:creationId xmlns:a16="http://schemas.microsoft.com/office/drawing/2014/main" id="{DA061917-FBC8-8FEE-6D8E-A1AAC4ADAE38}"/>
              </a:ext>
            </a:extLst>
          </p:cNvPr>
          <p:cNvSpPr txBox="1"/>
          <p:nvPr/>
        </p:nvSpPr>
        <p:spPr>
          <a:xfrm>
            <a:off x="0" y="80881"/>
            <a:ext cx="4737446" cy="523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Research Verticals</a:t>
            </a: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E82A2-3450-F991-2BE3-2BA30E18B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1" r="16752" b="51443"/>
          <a:stretch/>
        </p:blipFill>
        <p:spPr>
          <a:xfrm>
            <a:off x="319929" y="893049"/>
            <a:ext cx="2128328" cy="173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19ABE-0446-D654-0789-C74C2CA35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8" y="876612"/>
            <a:ext cx="8020583" cy="3463564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B964A-B794-E31B-950E-A04937C4543F}"/>
              </a:ext>
            </a:extLst>
          </p:cNvPr>
          <p:cNvSpPr txBox="1"/>
          <p:nvPr/>
        </p:nvSpPr>
        <p:spPr>
          <a:xfrm>
            <a:off x="163824" y="4004245"/>
            <a:ext cx="107532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Group Faculty members (L to R)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Prof. Srivathsan Vasudevan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D</a:t>
            </a:r>
            <a:r>
              <a:rPr lang="en-US" sz="2000" dirty="0">
                <a:solidFill>
                  <a:srgbClr val="002060"/>
                </a:solidFill>
              </a:rPr>
              <a:t>r. Saptarshi Ghosh</a:t>
            </a:r>
            <a:endParaRPr lang="en-IN" sz="2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Prof. Vipul Singh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P</a:t>
            </a:r>
            <a:r>
              <a:rPr lang="en-US" sz="2000" dirty="0">
                <a:solidFill>
                  <a:srgbClr val="002060"/>
                </a:solidFill>
              </a:rPr>
              <a:t>rof. Abhinav Kranti</a:t>
            </a:r>
            <a:endParaRPr lang="en-IN" sz="2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Prof. Santosh Kumar Vishvakarma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Prof. Mukesh Kumar</a:t>
            </a:r>
            <a:endParaRPr lang="en-IN" sz="2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Prof. Shaibal Mukherjee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</a:rPr>
              <a:t>Dr</a:t>
            </a:r>
            <a:r>
              <a:rPr lang="en-US" sz="2000" dirty="0">
                <a:solidFill>
                  <a:srgbClr val="002060"/>
                </a:solidFill>
              </a:rPr>
              <a:t>. Rinkee Chopra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07F1B-1846-FEAD-1E4A-1C4DD3A4151C}"/>
              </a:ext>
            </a:extLst>
          </p:cNvPr>
          <p:cNvSpPr txBox="1"/>
          <p:nvPr/>
        </p:nvSpPr>
        <p:spPr>
          <a:xfrm>
            <a:off x="1039270" y="2641905"/>
            <a:ext cx="256084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7030A0"/>
                </a:solidFill>
                <a:effectLst/>
                <a:latin typeface="Google Sans"/>
              </a:rPr>
              <a:t>VLSI Design, Nanoelectronics &amp; </a:t>
            </a:r>
          </a:p>
          <a:p>
            <a:r>
              <a:rPr lang="en-US" sz="2400" b="0" i="0" dirty="0">
                <a:solidFill>
                  <a:srgbClr val="7030A0"/>
                </a:solidFill>
                <a:effectLst/>
                <a:latin typeface="Google Sans"/>
              </a:rPr>
              <a:t>RF and Microwave 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D2712-0F69-D5F7-9B7C-1078042C26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37" r="13327" b="41931"/>
          <a:stretch/>
        </p:blipFill>
        <p:spPr>
          <a:xfrm>
            <a:off x="2448257" y="835974"/>
            <a:ext cx="1169233" cy="1876781"/>
          </a:xfrm>
          <a:prstGeom prst="rect">
            <a:avLst/>
          </a:prstGeom>
        </p:spPr>
      </p:pic>
      <p:sp>
        <p:nvSpPr>
          <p:cNvPr id="9" name="Google Shape;103;p3">
            <a:extLst>
              <a:ext uri="{FF2B5EF4-FFF2-40B4-BE49-F238E27FC236}">
                <a16:creationId xmlns:a16="http://schemas.microsoft.com/office/drawing/2014/main" id="{ECB916BE-D0DF-00E6-DEA7-E71134621D85}"/>
              </a:ext>
            </a:extLst>
          </p:cNvPr>
          <p:cNvSpPr txBox="1"/>
          <p:nvPr/>
        </p:nvSpPr>
        <p:spPr>
          <a:xfrm>
            <a:off x="6096000" y="4400042"/>
            <a:ext cx="405739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Faculty members in </a:t>
            </a:r>
            <a:r>
              <a:rPr lang="en-US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VDN</a:t>
            </a:r>
            <a:endParaRPr sz="1800" dirty="0">
              <a:solidFill>
                <a:srgbClr val="00B050"/>
              </a:solidFill>
            </a:endParaRPr>
          </a:p>
        </p:txBody>
      </p:sp>
      <p:sp>
        <p:nvSpPr>
          <p:cNvPr id="10" name="Google Shape;103;p3">
            <a:extLst>
              <a:ext uri="{FF2B5EF4-FFF2-40B4-BE49-F238E27FC236}">
                <a16:creationId xmlns:a16="http://schemas.microsoft.com/office/drawing/2014/main" id="{25B043D8-2C71-C272-6E74-8D007801F399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11" name="Google Shape;102;p3">
            <a:extLst>
              <a:ext uri="{FF2B5EF4-FFF2-40B4-BE49-F238E27FC236}">
                <a16:creationId xmlns:a16="http://schemas.microsoft.com/office/drawing/2014/main" id="{2F80C2FD-C820-580A-28DB-5630F774F8D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07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 descr="50 Personal Message for Graduation Ceremony - matchlesslife.com"/>
          <p:cNvSpPr/>
          <p:nvPr/>
        </p:nvSpPr>
        <p:spPr>
          <a:xfrm>
            <a:off x="8225327" y="321677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3;p3">
            <a:extLst>
              <a:ext uri="{FF2B5EF4-FFF2-40B4-BE49-F238E27FC236}">
                <a16:creationId xmlns:a16="http://schemas.microsoft.com/office/drawing/2014/main" id="{DA061917-FBC8-8FEE-6D8E-A1AAC4ADAE38}"/>
              </a:ext>
            </a:extLst>
          </p:cNvPr>
          <p:cNvSpPr txBox="1"/>
          <p:nvPr/>
        </p:nvSpPr>
        <p:spPr>
          <a:xfrm>
            <a:off x="0" y="80881"/>
            <a:ext cx="4737446" cy="523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Research Verticals</a:t>
            </a: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0DD45-A7C4-243B-3DA6-7F06EBAD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0" y="1187598"/>
            <a:ext cx="8575231" cy="323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E60E2D-33F4-8F69-61B7-BD4B599E8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989" y="932832"/>
            <a:ext cx="4489839" cy="3741533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E7152-8783-73D8-5941-22AA7CECC36B}"/>
              </a:ext>
            </a:extLst>
          </p:cNvPr>
          <p:cNvSpPr txBox="1"/>
          <p:nvPr/>
        </p:nvSpPr>
        <p:spPr>
          <a:xfrm>
            <a:off x="326055" y="4603849"/>
            <a:ext cx="55302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Group Faculty members (L to R) </a:t>
            </a:r>
            <a:r>
              <a:rPr lang="en-US" sz="2400" b="1" dirty="0"/>
              <a:t> </a:t>
            </a:r>
            <a:endParaRPr lang="en-I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Prof. Trapti Jain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Prof. Amod C. Umarikar</a:t>
            </a:r>
            <a:endParaRPr lang="en-IN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</a:rPr>
              <a:t>Dr. Vijay A. 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Dr. Subhadeep Paladhi</a:t>
            </a:r>
          </a:p>
        </p:txBody>
      </p:sp>
      <p:sp>
        <p:nvSpPr>
          <p:cNvPr id="2" name="Google Shape;103;p3">
            <a:extLst>
              <a:ext uri="{FF2B5EF4-FFF2-40B4-BE49-F238E27FC236}">
                <a16:creationId xmlns:a16="http://schemas.microsoft.com/office/drawing/2014/main" id="{FDB570B4-D51E-0D67-4187-B16CAA311C31}"/>
              </a:ext>
            </a:extLst>
          </p:cNvPr>
          <p:cNvSpPr txBox="1"/>
          <p:nvPr/>
        </p:nvSpPr>
        <p:spPr>
          <a:xfrm>
            <a:off x="5907313" y="4741547"/>
            <a:ext cx="417250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Faculty members  in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PEPS</a:t>
            </a:r>
            <a:endParaRPr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Google Shape;103;p3">
            <a:extLst>
              <a:ext uri="{FF2B5EF4-FFF2-40B4-BE49-F238E27FC236}">
                <a16:creationId xmlns:a16="http://schemas.microsoft.com/office/drawing/2014/main" id="{B0A3A12D-1B1F-8571-116C-C94E7CB4B822}"/>
              </a:ext>
            </a:extLst>
          </p:cNvPr>
          <p:cNvSpPr txBox="1"/>
          <p:nvPr/>
        </p:nvSpPr>
        <p:spPr>
          <a:xfrm>
            <a:off x="4588854" y="6343387"/>
            <a:ext cx="74393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Department of Electrical Engineering </a:t>
            </a:r>
            <a:r>
              <a:rPr lang="en-US" sz="1800" dirty="0">
                <a:solidFill>
                  <a:srgbClr val="FF0000"/>
                </a:solidFill>
                <a:ea typeface="Calibri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IIT INDORE</a:t>
            </a:r>
            <a:endParaRPr sz="1800" dirty="0"/>
          </a:p>
        </p:txBody>
      </p:sp>
      <p:pic>
        <p:nvPicPr>
          <p:cNvPr id="9" name="Google Shape;102;p3">
            <a:extLst>
              <a:ext uri="{FF2B5EF4-FFF2-40B4-BE49-F238E27FC236}">
                <a16:creationId xmlns:a16="http://schemas.microsoft.com/office/drawing/2014/main" id="{3DCB8550-7A63-97E5-453C-E6628AD02CB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10151" y="151902"/>
            <a:ext cx="645420" cy="664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33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1705</Words>
  <Application>Microsoft Office PowerPoint</Application>
  <PresentationFormat>Widescreen</PresentationFormat>
  <Paragraphs>329</Paragraphs>
  <Slides>52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Algerian</vt:lpstr>
      <vt:lpstr>Arial</vt:lpstr>
      <vt:lpstr>Bodoni MT Black</vt:lpstr>
      <vt:lpstr>Calibri</vt:lpstr>
      <vt:lpstr>Courier New</vt:lpstr>
      <vt:lpstr>Google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Kumar Boda</dc:creator>
  <cp:lastModifiedBy>Vijay A  S</cp:lastModifiedBy>
  <cp:revision>35</cp:revision>
  <dcterms:created xsi:type="dcterms:W3CDTF">2023-01-20T07:52:30Z</dcterms:created>
  <dcterms:modified xsi:type="dcterms:W3CDTF">2023-08-21T15:09:21Z</dcterms:modified>
</cp:coreProperties>
</file>